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sldIdLst>
    <p:sldId id="268" r:id="rId5"/>
    <p:sldId id="271" r:id="rId6"/>
    <p:sldId id="263" r:id="rId7"/>
    <p:sldId id="266" r:id="rId8"/>
    <p:sldId id="265" r:id="rId9"/>
    <p:sldId id="267" r:id="rId10"/>
    <p:sldId id="273" r:id="rId11"/>
    <p:sldId id="274" r:id="rId12"/>
    <p:sldId id="269" r:id="rId13"/>
    <p:sldId id="272" r:id="rId14"/>
    <p:sldId id="276" r:id="rId15"/>
    <p:sldId id="277" r:id="rId16"/>
    <p:sldId id="275" r:id="rId17"/>
    <p:sldId id="278" r:id="rId18"/>
    <p:sldId id="279" r:id="rId19"/>
  </p:sldIdLst>
  <p:sldSz cx="10080625" cy="7559675"/>
  <p:notesSz cx="7559675" cy="10691813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-105" charset="0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-105" charset="0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-105" charset="0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-105" charset="0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-105" charset="0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BD22"/>
    <a:srgbClr val="66B63D"/>
    <a:srgbClr val="AFE87E"/>
    <a:srgbClr val="326609"/>
    <a:srgbClr val="64D011"/>
    <a:srgbClr val="004C84"/>
    <a:srgbClr val="A5D8F9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/>
    <p:restoredTop sz="94712"/>
  </p:normalViewPr>
  <p:slideViewPr>
    <p:cSldViewPr>
      <p:cViewPr varScale="1">
        <p:scale>
          <a:sx n="125" d="100"/>
          <a:sy n="125" d="100"/>
        </p:scale>
        <p:origin x="151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notesMaster" Target="notesMasters/notes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itchFamily="-105" charset="0"/>
                <a:cs typeface="Arial Unicode MS" pitchFamily="-105" charset="0"/>
              </a:defRPr>
            </a:lvl1pPr>
          </a:lstStyle>
          <a:p>
            <a:pPr>
              <a:defRPr/>
            </a:pPr>
            <a:fld id="{A64B28B2-882E-4C24-B33F-FCCED983D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105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105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105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105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105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2DBF7-E32B-4CED-AA89-713BB9AF17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19085-46AA-464B-8B69-FD6CA922A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04DAA-BC70-4D91-92A4-1F1FB9F982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01A62-4E3B-4BB3-83ED-C7F9244160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8290F-4277-4C29-8594-8E985B215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5F02B-84E3-42B7-8FDA-6FD6100DC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6D7EB-9B18-4541-98BD-32F10EA1AD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059BE-293F-488B-A019-0151A276C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4FD47-8FFB-463A-8E11-73BC8FA65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A2174-C773-4E89-A2F3-D1F736481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FB177-382A-4CCA-8CB9-685D975E32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0000"/>
                </a:solidFill>
                <a:latin typeface="Times New Roman" pitchFamily="-105" charset="0"/>
                <a:cs typeface="Arial Unicode MS" pitchFamily="-105" charset="0"/>
              </a:defRPr>
            </a:lvl1pPr>
          </a:lstStyle>
          <a:p>
            <a:pPr>
              <a:defRPr/>
            </a:pPr>
            <a:fld id="{DD85721C-E124-425D-9811-A8E0FC6EF4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5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5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2pPr>
      <a:lvl3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5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3pPr>
      <a:lvl4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5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4pPr>
      <a:lvl5pPr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5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5pPr>
      <a:lvl6pPr marL="25146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6pPr>
      <a:lvl7pPr marL="29718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7pPr>
      <a:lvl8pPr marL="34290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8pPr>
      <a:lvl9pPr marL="3886200" indent="-228600" algn="ctr" defTabSz="457200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0"/>
          <a:cs typeface="MS Gothic" charset="0"/>
        </a:defRPr>
      </a:lvl9pPr>
    </p:titleStyle>
    <p:bodyStyle>
      <a:lvl1pPr marL="342900" indent="-342900" algn="l" defTabSz="457200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-105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-105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-105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-105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-105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0" y="2713037"/>
            <a:ext cx="10080625" cy="2052671"/>
          </a:xfrm>
          <a:prstGeom prst="rect">
            <a:avLst/>
          </a:prstGeom>
          <a:gradFill rotWithShape="1">
            <a:gsLst>
              <a:gs pos="61000">
                <a:sysClr val="window" lastClr="FFFFFF">
                  <a:alpha val="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48092" y="3390417"/>
            <a:ext cx="3031713" cy="1761020"/>
          </a:xfrm>
          <a:prstGeom prst="rect">
            <a:avLst/>
          </a:prstGeom>
          <a:gradFill flip="none" rotWithShape="1">
            <a:gsLst>
              <a:gs pos="100000">
                <a:srgbClr val="64D011"/>
              </a:gs>
              <a:gs pos="0">
                <a:srgbClr val="AFE87E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5040312" y="1646237"/>
            <a:ext cx="1760506" cy="176102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 bwMode="auto">
          <a:xfrm>
            <a:off x="5045986" y="3398837"/>
            <a:ext cx="1760506" cy="176102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3279806" y="1646238"/>
            <a:ext cx="1760506" cy="1761020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100000">
                <a:srgbClr val="004C84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734516" y="1910884"/>
            <a:ext cx="1191755" cy="1048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76010" y="1982148"/>
            <a:ext cx="1191755" cy="1048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W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68705" y="3739309"/>
            <a:ext cx="1191755" cy="1048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T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248092" y="1637817"/>
            <a:ext cx="3031713" cy="1761020"/>
          </a:xfrm>
          <a:prstGeom prst="rect">
            <a:avLst/>
          </a:prstGeom>
          <a:gradFill flip="none" rotWithShape="1">
            <a:gsLst>
              <a:gs pos="0">
                <a:srgbClr val="A5D8F9"/>
              </a:gs>
              <a:gs pos="100000">
                <a:srgbClr val="0070C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 bwMode="auto">
          <a:xfrm>
            <a:off x="6800818" y="1646237"/>
            <a:ext cx="3031713" cy="176102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6792912" y="3398837"/>
            <a:ext cx="3031713" cy="176102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3101" name="TextBox 16"/>
          <p:cNvSpPr txBox="1">
            <a:spLocks noChangeArrowheads="1"/>
          </p:cNvSpPr>
          <p:nvPr/>
        </p:nvSpPr>
        <p:spPr bwMode="auto">
          <a:xfrm>
            <a:off x="301625" y="1731963"/>
            <a:ext cx="2894013" cy="115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Strengths</a:t>
            </a:r>
          </a:p>
          <a:p>
            <a:endParaRPr lang="en-US" sz="1200"/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Go ahead an replace it with your own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This is an example text. </a:t>
            </a:r>
          </a:p>
        </p:txBody>
      </p:sp>
      <p:sp>
        <p:nvSpPr>
          <p:cNvPr id="3102" name="TextBox 16"/>
          <p:cNvSpPr txBox="1">
            <a:spLocks noChangeArrowheads="1"/>
          </p:cNvSpPr>
          <p:nvPr/>
        </p:nvSpPr>
        <p:spPr bwMode="auto">
          <a:xfrm>
            <a:off x="301625" y="3484563"/>
            <a:ext cx="2654300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Opportunities</a:t>
            </a:r>
          </a:p>
          <a:p>
            <a:endParaRPr lang="en-US" sz="1200"/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Go ahead an replace it with your own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This is an example text. </a:t>
            </a:r>
          </a:p>
        </p:txBody>
      </p:sp>
      <p:sp>
        <p:nvSpPr>
          <p:cNvPr id="3103" name="TextBox 16"/>
          <p:cNvSpPr txBox="1">
            <a:spLocks noChangeArrowheads="1"/>
          </p:cNvSpPr>
          <p:nvPr/>
        </p:nvSpPr>
        <p:spPr bwMode="auto">
          <a:xfrm>
            <a:off x="6886575" y="3484563"/>
            <a:ext cx="2655888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Threats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Go ahead an replace it with your own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This is an example text. 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279805" y="3398837"/>
            <a:ext cx="1760506" cy="1761020"/>
          </a:xfrm>
          <a:prstGeom prst="rect">
            <a:avLst/>
          </a:prstGeom>
          <a:gradFill flip="none" rotWithShape="1">
            <a:gsLst>
              <a:gs pos="0">
                <a:srgbClr val="64D011"/>
              </a:gs>
              <a:gs pos="100000">
                <a:srgbClr val="326609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539621" y="3743046"/>
            <a:ext cx="1191755" cy="1048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O</a:t>
            </a:r>
          </a:p>
        </p:txBody>
      </p:sp>
      <p:sp>
        <p:nvSpPr>
          <p:cNvPr id="3108" name="TextBox 16"/>
          <p:cNvSpPr txBox="1">
            <a:spLocks noChangeArrowheads="1"/>
          </p:cNvSpPr>
          <p:nvPr/>
        </p:nvSpPr>
        <p:spPr bwMode="auto">
          <a:xfrm>
            <a:off x="6886575" y="1731963"/>
            <a:ext cx="2894013" cy="115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Weaknesses</a:t>
            </a:r>
          </a:p>
          <a:p>
            <a:endParaRPr lang="en-US" sz="1200"/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Go ahead an replace it with your own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This is an example text. </a:t>
            </a:r>
          </a:p>
        </p:txBody>
      </p:sp>
      <p:grpSp>
        <p:nvGrpSpPr>
          <p:cNvPr id="3109" name="Grupper 22"/>
          <p:cNvGrpSpPr>
            <a:grpSpLocks/>
          </p:cNvGrpSpPr>
          <p:nvPr/>
        </p:nvGrpSpPr>
        <p:grpSpPr bwMode="auto">
          <a:xfrm>
            <a:off x="-65088" y="6069013"/>
            <a:ext cx="10287001" cy="1490662"/>
            <a:chOff x="-38100" y="5366940"/>
            <a:chExt cx="9296400" cy="1491060"/>
          </a:xfrm>
        </p:grpSpPr>
        <p:grpSp>
          <p:nvGrpSpPr>
            <p:cNvPr id="3113" name="Grupper 5"/>
            <p:cNvGrpSpPr>
              <a:grpSpLocks/>
            </p:cNvGrpSpPr>
            <p:nvPr/>
          </p:nvGrpSpPr>
          <p:grpSpPr bwMode="auto">
            <a:xfrm>
              <a:off x="-38100" y="5366940"/>
              <a:ext cx="9296400" cy="1491060"/>
              <a:chOff x="-38100" y="5366940"/>
              <a:chExt cx="9296400" cy="1491060"/>
            </a:xfrm>
          </p:grpSpPr>
          <p:sp>
            <p:nvSpPr>
              <p:cNvPr id="29" name="Rektangel 18"/>
              <p:cNvSpPr/>
              <p:nvPr/>
            </p:nvSpPr>
            <p:spPr>
              <a:xfrm>
                <a:off x="-3669" y="5549551"/>
                <a:ext cx="9227538" cy="1308449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grpSp>
            <p:nvGrpSpPr>
              <p:cNvPr id="3116" name="Grupper 13"/>
              <p:cNvGrpSpPr>
                <a:grpSpLocks/>
              </p:cNvGrpSpPr>
              <p:nvPr/>
            </p:nvGrpSpPr>
            <p:grpSpPr bwMode="auto">
              <a:xfrm>
                <a:off x="-38100" y="5366940"/>
                <a:ext cx="9296400" cy="212782"/>
                <a:chOff x="0" y="1536700"/>
                <a:chExt cx="9144000" cy="317275"/>
              </a:xfrm>
            </p:grpSpPr>
            <p:sp>
              <p:nvSpPr>
                <p:cNvPr id="31" name="Rektangel 20"/>
                <p:cNvSpPr/>
                <p:nvPr/>
              </p:nvSpPr>
              <p:spPr>
                <a:xfrm>
                  <a:off x="0" y="1536700"/>
                  <a:ext cx="9144000" cy="317275"/>
                </a:xfrm>
                <a:prstGeom prst="rect">
                  <a:avLst/>
                </a:prstGeom>
                <a:gradFill rotWithShape="1">
                  <a:gsLst>
                    <a:gs pos="100000">
                      <a:schemeClr val="bg1">
                        <a:lumMod val="85000"/>
                      </a:schemeClr>
                    </a:gs>
                    <a:gs pos="0">
                      <a:schemeClr val="tx1">
                        <a:lumMod val="75000"/>
                        <a:lumOff val="25000"/>
                      </a:schemeClr>
                    </a:gs>
                  </a:gsLst>
                  <a:lin ang="16200000" scaled="0"/>
                </a:gradFill>
                <a:ln w="9525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defTabSz="91440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da-DK" kern="0">
                    <a:solidFill>
                      <a:sysClr val="window" lastClr="FFFFFF"/>
                    </a:solidFill>
                    <a:latin typeface="Calibri"/>
                  </a:endParaRPr>
                </a:p>
              </p:txBody>
            </p:sp>
            <p:sp>
              <p:nvSpPr>
                <p:cNvPr id="32" name="Rektangel 21"/>
                <p:cNvSpPr/>
                <p:nvPr/>
              </p:nvSpPr>
              <p:spPr>
                <a:xfrm>
                  <a:off x="0" y="1574800"/>
                  <a:ext cx="9144000" cy="152400"/>
                </a:xfrm>
                <a:prstGeom prst="rect">
                  <a:avLst/>
                </a:prstGeom>
                <a:gradFill rotWithShape="1">
                  <a:gsLst>
                    <a:gs pos="100000">
                      <a:srgbClr val="FFFCF9">
                        <a:alpha val="79000"/>
                      </a:srgbClr>
                    </a:gs>
                    <a:gs pos="0">
                      <a:srgbClr val="E6E6E6">
                        <a:tint val="50000"/>
                        <a:shade val="100000"/>
                        <a:satMod val="350000"/>
                        <a:alpha val="0"/>
                      </a:srgbClr>
                    </a:gs>
                  </a:gsLst>
                  <a:lin ang="16200000" scaled="0"/>
                </a:gradFill>
                <a:ln w="9525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defTabSz="91440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da-DK" kern="0" dirty="0">
                    <a:solidFill>
                      <a:sysClr val="window" lastClr="FFFFFF"/>
                    </a:solidFill>
                    <a:latin typeface="Calibri"/>
                  </a:endParaRPr>
                </a:p>
              </p:txBody>
            </p:sp>
          </p:grpSp>
        </p:grpSp>
        <p:sp>
          <p:nvSpPr>
            <p:cNvPr id="28" name="Text Box 17"/>
            <p:cNvSpPr txBox="1">
              <a:spLocks noChangeArrowheads="1"/>
            </p:cNvSpPr>
            <p:nvPr/>
          </p:nvSpPr>
          <p:spPr bwMode="auto">
            <a:xfrm>
              <a:off x="2673351" y="5863960"/>
              <a:ext cx="3745817" cy="701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b"/>
            <a:lstStyle/>
            <a:p>
              <a:pPr algn="just" defTabSz="801688" fontAlgn="auto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400" kern="0" dirty="0">
                  <a:latin typeface="Calibri" pitchFamily="34" charset="0"/>
                  <a:cs typeface="Arial" pitchFamily="34" charset="0"/>
                </a:rPr>
                <a:t>This is an example text. Go ahead and replace it with your own text. It is meant to give you a feeling of how the designs looks including text.</a:t>
              </a:r>
            </a:p>
          </p:txBody>
        </p:sp>
      </p:grpSp>
      <p:sp>
        <p:nvSpPr>
          <p:cNvPr id="3110" name="Tekstboks 3"/>
          <p:cNvSpPr txBox="1">
            <a:spLocks noChangeArrowheads="1"/>
          </p:cNvSpPr>
          <p:nvPr/>
        </p:nvSpPr>
        <p:spPr bwMode="auto">
          <a:xfrm>
            <a:off x="242888" y="273050"/>
            <a:ext cx="16906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>
                <a:latin typeface="Calibri" pitchFamily="34" charset="0"/>
                <a:ea typeface="Calibri" pitchFamily="34" charset="0"/>
                <a:cs typeface="Calibri" pitchFamily="34" charset="0"/>
              </a:rPr>
              <a:t>SWOT </a:t>
            </a:r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ANALYSIS</a:t>
            </a:r>
          </a:p>
        </p:txBody>
      </p:sp>
      <p:sp>
        <p:nvSpPr>
          <p:cNvPr id="3111" name="Tekstboks 3"/>
          <p:cNvSpPr txBox="1">
            <a:spLocks noChangeArrowheads="1"/>
          </p:cNvSpPr>
          <p:nvPr/>
        </p:nvSpPr>
        <p:spPr bwMode="auto">
          <a:xfrm>
            <a:off x="239713" y="579438"/>
            <a:ext cx="1395412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Sub headline</a:t>
            </a:r>
          </a:p>
        </p:txBody>
      </p:sp>
      <p:pic>
        <p:nvPicPr>
          <p:cNvPr id="3112" name="Picture 24" descr="slideshoplogo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713" y="5570538"/>
            <a:ext cx="16891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0" y="5507004"/>
            <a:ext cx="10080625" cy="2052671"/>
          </a:xfrm>
          <a:prstGeom prst="rect">
            <a:avLst/>
          </a:prstGeom>
          <a:gradFill rotWithShape="1">
            <a:gsLst>
              <a:gs pos="61000">
                <a:sysClr val="window" lastClr="FFFFFF">
                  <a:alpha val="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763712" y="1036637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100000">
                <a:srgbClr val="004C84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165432" y="1306383"/>
            <a:ext cx="772479" cy="1036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S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268912" y="1036637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64D011"/>
              </a:gs>
              <a:gs pos="100000">
                <a:srgbClr val="326609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651544" y="1258758"/>
            <a:ext cx="810654" cy="1036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O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516312" y="1036637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775119" y="1258758"/>
            <a:ext cx="810654" cy="1036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W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7021512" y="1036637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442879" y="1258758"/>
            <a:ext cx="810654" cy="1036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T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754185" y="2802635"/>
            <a:ext cx="1575918" cy="2105903"/>
          </a:xfrm>
          <a:prstGeom prst="rect">
            <a:avLst/>
          </a:prstGeom>
          <a:gradFill flip="none" rotWithShape="1">
            <a:gsLst>
              <a:gs pos="0">
                <a:srgbClr val="A5D8F9"/>
              </a:gs>
              <a:gs pos="100000">
                <a:srgbClr val="0070C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2302" name="TextBox 16"/>
          <p:cNvSpPr txBox="1">
            <a:spLocks noChangeArrowheads="1"/>
          </p:cNvSpPr>
          <p:nvPr/>
        </p:nvSpPr>
        <p:spPr bwMode="auto">
          <a:xfrm>
            <a:off x="1763713" y="2941638"/>
            <a:ext cx="160020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Strengths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5259385" y="2802635"/>
            <a:ext cx="1575918" cy="2105903"/>
          </a:xfrm>
          <a:prstGeom prst="rect">
            <a:avLst/>
          </a:prstGeom>
          <a:gradFill flip="none" rotWithShape="1">
            <a:gsLst>
              <a:gs pos="0">
                <a:srgbClr val="AFE87E"/>
              </a:gs>
              <a:gs pos="100000">
                <a:srgbClr val="64D011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2304" name="TextBox 16"/>
          <p:cNvSpPr txBox="1">
            <a:spLocks noChangeArrowheads="1"/>
          </p:cNvSpPr>
          <p:nvPr/>
        </p:nvSpPr>
        <p:spPr bwMode="auto">
          <a:xfrm>
            <a:off x="5268913" y="2940050"/>
            <a:ext cx="160020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Opportunities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3506785" y="2802635"/>
            <a:ext cx="1575918" cy="2105903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2306" name="TextBox 16"/>
          <p:cNvSpPr txBox="1">
            <a:spLocks noChangeArrowheads="1"/>
          </p:cNvSpPr>
          <p:nvPr/>
        </p:nvSpPr>
        <p:spPr bwMode="auto">
          <a:xfrm>
            <a:off x="3516313" y="2941638"/>
            <a:ext cx="160020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Weaknesses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17" name="Rectangle 16"/>
          <p:cNvSpPr/>
          <p:nvPr/>
        </p:nvSpPr>
        <p:spPr bwMode="auto">
          <a:xfrm>
            <a:off x="7021512" y="2789237"/>
            <a:ext cx="1575918" cy="2105903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2308" name="TextBox 30"/>
          <p:cNvSpPr txBox="1">
            <a:spLocks noChangeArrowheads="1"/>
          </p:cNvSpPr>
          <p:nvPr/>
        </p:nvSpPr>
        <p:spPr bwMode="auto">
          <a:xfrm>
            <a:off x="7004050" y="2944813"/>
            <a:ext cx="1600200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Threats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754185" y="5108955"/>
            <a:ext cx="1575918" cy="2105903"/>
          </a:xfrm>
          <a:prstGeom prst="rect">
            <a:avLst/>
          </a:prstGeom>
          <a:gradFill flip="none" rotWithShape="1">
            <a:gsLst>
              <a:gs pos="0">
                <a:srgbClr val="A5D8F9"/>
              </a:gs>
              <a:gs pos="100000">
                <a:srgbClr val="0070C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 bwMode="auto">
          <a:xfrm>
            <a:off x="3506785" y="5108955"/>
            <a:ext cx="1575918" cy="2105903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5259385" y="5108955"/>
            <a:ext cx="1575918" cy="2105903"/>
          </a:xfrm>
          <a:prstGeom prst="rect">
            <a:avLst/>
          </a:prstGeom>
          <a:gradFill flip="none" rotWithShape="1">
            <a:gsLst>
              <a:gs pos="0">
                <a:srgbClr val="AFE87E"/>
              </a:gs>
              <a:gs pos="100000">
                <a:srgbClr val="64D011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 bwMode="auto">
          <a:xfrm>
            <a:off x="7021512" y="5108955"/>
            <a:ext cx="1575918" cy="2105903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2313" name="TextBox 16"/>
          <p:cNvSpPr txBox="1">
            <a:spLocks noChangeArrowheads="1"/>
          </p:cNvSpPr>
          <p:nvPr/>
        </p:nvSpPr>
        <p:spPr bwMode="auto">
          <a:xfrm>
            <a:off x="1763713" y="5227638"/>
            <a:ext cx="160020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Strengths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12314" name="TextBox 16"/>
          <p:cNvSpPr txBox="1">
            <a:spLocks noChangeArrowheads="1"/>
          </p:cNvSpPr>
          <p:nvPr/>
        </p:nvSpPr>
        <p:spPr bwMode="auto">
          <a:xfrm>
            <a:off x="5268913" y="5226050"/>
            <a:ext cx="160020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Opportunities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12315" name="TextBox 16"/>
          <p:cNvSpPr txBox="1">
            <a:spLocks noChangeArrowheads="1"/>
          </p:cNvSpPr>
          <p:nvPr/>
        </p:nvSpPr>
        <p:spPr bwMode="auto">
          <a:xfrm>
            <a:off x="3516313" y="5227638"/>
            <a:ext cx="160020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Weaknesses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12316" name="TextBox 30"/>
          <p:cNvSpPr txBox="1">
            <a:spLocks noChangeArrowheads="1"/>
          </p:cNvSpPr>
          <p:nvPr/>
        </p:nvSpPr>
        <p:spPr bwMode="auto">
          <a:xfrm>
            <a:off x="7004050" y="5227638"/>
            <a:ext cx="160020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Threats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30" name="Right Arrow 29"/>
          <p:cNvSpPr/>
          <p:nvPr/>
        </p:nvSpPr>
        <p:spPr bwMode="auto">
          <a:xfrm>
            <a:off x="392113" y="2789238"/>
            <a:ext cx="1295400" cy="990600"/>
          </a:xfrm>
          <a:prstGeom prst="rightArrow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2318" name="TextBox 27"/>
          <p:cNvSpPr txBox="1">
            <a:spLocks noChangeArrowheads="1"/>
          </p:cNvSpPr>
          <p:nvPr/>
        </p:nvSpPr>
        <p:spPr bwMode="auto">
          <a:xfrm>
            <a:off x="392113" y="3035300"/>
            <a:ext cx="914400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latin typeface="Calibri" pitchFamily="34" charset="0"/>
                <a:ea typeface="Calibri" pitchFamily="34" charset="0"/>
                <a:cs typeface="Calibri" pitchFamily="34" charset="0"/>
              </a:rPr>
              <a:t>2009</a:t>
            </a:r>
          </a:p>
        </p:txBody>
      </p:sp>
      <p:sp>
        <p:nvSpPr>
          <p:cNvPr id="31" name="Right Arrow 30"/>
          <p:cNvSpPr/>
          <p:nvPr/>
        </p:nvSpPr>
        <p:spPr bwMode="auto">
          <a:xfrm>
            <a:off x="392113" y="4922838"/>
            <a:ext cx="1295400" cy="990600"/>
          </a:xfrm>
          <a:prstGeom prst="rightArrow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2320" name="TextBox 31"/>
          <p:cNvSpPr txBox="1">
            <a:spLocks noChangeArrowheads="1"/>
          </p:cNvSpPr>
          <p:nvPr/>
        </p:nvSpPr>
        <p:spPr bwMode="auto">
          <a:xfrm>
            <a:off x="392113" y="5168900"/>
            <a:ext cx="914400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latin typeface="Calibri" pitchFamily="34" charset="0"/>
                <a:ea typeface="Calibri" pitchFamily="34" charset="0"/>
                <a:cs typeface="Calibri" pitchFamily="34" charset="0"/>
              </a:rPr>
              <a:t>2010</a:t>
            </a:r>
          </a:p>
        </p:txBody>
      </p:sp>
      <p:sp>
        <p:nvSpPr>
          <p:cNvPr id="12321" name="Tekstboks 3"/>
          <p:cNvSpPr txBox="1">
            <a:spLocks noChangeArrowheads="1"/>
          </p:cNvSpPr>
          <p:nvPr/>
        </p:nvSpPr>
        <p:spPr bwMode="auto">
          <a:xfrm>
            <a:off x="239713" y="579438"/>
            <a:ext cx="21780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Differentiating values</a:t>
            </a:r>
          </a:p>
        </p:txBody>
      </p:sp>
      <p:sp>
        <p:nvSpPr>
          <p:cNvPr id="12322" name="Tekstboks 3"/>
          <p:cNvSpPr txBox="1">
            <a:spLocks noChangeArrowheads="1"/>
          </p:cNvSpPr>
          <p:nvPr/>
        </p:nvSpPr>
        <p:spPr bwMode="auto">
          <a:xfrm>
            <a:off x="242888" y="273050"/>
            <a:ext cx="16906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>
                <a:latin typeface="Calibri" pitchFamily="34" charset="0"/>
                <a:ea typeface="Calibri" pitchFamily="34" charset="0"/>
                <a:cs typeface="Calibri" pitchFamily="34" charset="0"/>
              </a:rPr>
              <a:t>SWOT </a:t>
            </a:r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ANALYSIS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 flipV="1">
            <a:off x="0" y="2870166"/>
            <a:ext cx="10080625" cy="2052671"/>
          </a:xfrm>
          <a:prstGeom prst="rect">
            <a:avLst/>
          </a:prstGeom>
          <a:gradFill rotWithShape="1">
            <a:gsLst>
              <a:gs pos="61000">
                <a:sysClr val="window" lastClr="FFFFFF">
                  <a:alpha val="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grpSp>
        <p:nvGrpSpPr>
          <p:cNvPr id="13317" name="Grupper 5"/>
          <p:cNvGrpSpPr>
            <a:grpSpLocks/>
          </p:cNvGrpSpPr>
          <p:nvPr/>
        </p:nvGrpSpPr>
        <p:grpSpPr bwMode="auto">
          <a:xfrm>
            <a:off x="6259513" y="1646238"/>
            <a:ext cx="3657600" cy="5410200"/>
            <a:chOff x="-38100" y="5366940"/>
            <a:chExt cx="9296400" cy="5411645"/>
          </a:xfrm>
        </p:grpSpPr>
        <p:sp>
          <p:nvSpPr>
            <p:cNvPr id="18" name="Rektangel 18"/>
            <p:cNvSpPr/>
            <p:nvPr/>
          </p:nvSpPr>
          <p:spPr>
            <a:xfrm>
              <a:off x="-1787" y="5549551"/>
              <a:ext cx="9223772" cy="5229034"/>
            </a:xfrm>
            <a:prstGeom prst="rect">
              <a:avLst/>
            </a:prstGeom>
            <a:gradFill rotWithShape="1">
              <a:gsLst>
                <a:gs pos="0">
                  <a:srgbClr val="D4F4F9"/>
                </a:gs>
                <a:gs pos="100000">
                  <a:srgbClr val="88AACA"/>
                </a:gs>
              </a:gsLst>
              <a:lin ang="162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a-DK" kern="0">
                <a:solidFill>
                  <a:sysClr val="window" lastClr="FFFFFF"/>
                </a:solidFill>
                <a:latin typeface="Calibri"/>
              </a:endParaRPr>
            </a:p>
          </p:txBody>
        </p:sp>
        <p:grpSp>
          <p:nvGrpSpPr>
            <p:cNvPr id="13334" name="Grupper 13"/>
            <p:cNvGrpSpPr>
              <a:grpSpLocks/>
            </p:cNvGrpSpPr>
            <p:nvPr/>
          </p:nvGrpSpPr>
          <p:grpSpPr bwMode="auto">
            <a:xfrm>
              <a:off x="-38100" y="5366940"/>
              <a:ext cx="9296400" cy="212782"/>
              <a:chOff x="0" y="1536700"/>
              <a:chExt cx="9144000" cy="317275"/>
            </a:xfrm>
          </p:grpSpPr>
          <p:sp>
            <p:nvSpPr>
              <p:cNvPr id="20" name="Rektangel 20"/>
              <p:cNvSpPr/>
              <p:nvPr/>
            </p:nvSpPr>
            <p:spPr>
              <a:xfrm>
                <a:off x="0" y="1536700"/>
                <a:ext cx="9144000" cy="317275"/>
              </a:xfrm>
              <a:prstGeom prst="rect">
                <a:avLst/>
              </a:prstGeom>
              <a:gradFill rotWithShape="1">
                <a:gsLst>
                  <a:gs pos="100000">
                    <a:srgbClr val="00B0F0"/>
                  </a:gs>
                  <a:gs pos="0">
                    <a:srgbClr val="00355C"/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21" name="Rektangel 21"/>
              <p:cNvSpPr/>
              <p:nvPr/>
            </p:nvSpPr>
            <p:spPr>
              <a:xfrm>
                <a:off x="0" y="1574800"/>
                <a:ext cx="9144000" cy="152400"/>
              </a:xfrm>
              <a:prstGeom prst="rect">
                <a:avLst/>
              </a:prstGeom>
              <a:gradFill rotWithShape="1">
                <a:gsLst>
                  <a:gs pos="100000">
                    <a:srgbClr val="FFFCF9">
                      <a:alpha val="79000"/>
                    </a:srgbClr>
                  </a:gs>
                  <a:gs pos="0">
                    <a:srgbClr val="E6E6E6">
                      <a:tint val="50000"/>
                      <a:shade val="100000"/>
                      <a:satMod val="350000"/>
                      <a:alpha val="0"/>
                    </a:srgbClr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 dirty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</p:grpSp>
      <p:grpSp>
        <p:nvGrpSpPr>
          <p:cNvPr id="13318" name="Group 23"/>
          <p:cNvGrpSpPr>
            <a:grpSpLocks/>
          </p:cNvGrpSpPr>
          <p:nvPr/>
        </p:nvGrpSpPr>
        <p:grpSpPr bwMode="auto">
          <a:xfrm>
            <a:off x="644525" y="5532438"/>
            <a:ext cx="1576388" cy="1576387"/>
            <a:chOff x="3363913" y="2052629"/>
            <a:chExt cx="1575687" cy="1576235"/>
          </a:xfrm>
        </p:grpSpPr>
        <p:sp>
          <p:nvSpPr>
            <p:cNvPr id="22" name="TextBox 21"/>
            <p:cNvSpPr txBox="1"/>
            <p:nvPr/>
          </p:nvSpPr>
          <p:spPr>
            <a:xfrm>
              <a:off x="3699529" y="2105598"/>
              <a:ext cx="1066800" cy="1048648"/>
            </a:xfrm>
            <a:prstGeom prst="rect">
              <a:avLst/>
            </a:prstGeom>
            <a:noFill/>
            <a:scene3d>
              <a:camera prst="isometricOffAxis1Right">
                <a:rot lat="775397" lon="20592968" rev="0"/>
              </a:camera>
              <a:lightRig rig="threePt" dir="t"/>
            </a:scene3d>
          </p:spPr>
          <p:txBody>
            <a:bodyPr>
              <a:spAutoFit/>
              <a:sp3d extrusionH="304800"/>
            </a:bodyPr>
            <a:lstStyle/>
            <a:p>
              <a:pPr>
                <a:buFont typeface="Times New Roman" pitchFamily="16" charset="0"/>
                <a:buNone/>
                <a:defRPr/>
              </a:pPr>
              <a:r>
                <a:rPr lang="en-US" sz="6600" b="1" dirty="0">
                  <a:solidFill>
                    <a:srgbClr val="0070C0"/>
                  </a:solidFill>
                  <a:effectLst>
                    <a:outerShdw blurRad="127000" dir="5220000" sy="-20000" rotWithShape="0">
                      <a:prstClr val="black">
                        <a:alpha val="25000"/>
                      </a:prstClr>
                    </a:outerShdw>
                  </a:effectLst>
                  <a:latin typeface="Verdana" pitchFamily="34" charset="0"/>
                </a:rPr>
                <a:t>S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363913" y="2052629"/>
              <a:ext cx="1575687" cy="1576235"/>
            </a:xfrm>
            <a:prstGeom prst="rect">
              <a:avLst/>
            </a:prstGeom>
            <a:gradFill>
              <a:gsLst>
                <a:gs pos="0">
                  <a:schemeClr val="bg1">
                    <a:lumMod val="95000"/>
                    <a:alpha val="25000"/>
                  </a:schemeClr>
                </a:gs>
                <a:gs pos="100000">
                  <a:schemeClr val="bg1">
                    <a:lumMod val="65000"/>
                    <a:alpha val="39000"/>
                  </a:schemeClr>
                </a:gs>
              </a:gsLst>
              <a:lin ang="54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isometricOffAxis1Right">
                <a:rot lat="775397" lon="20592968" rev="0"/>
              </a:camera>
              <a:lightRig rig="threePt" dir="t"/>
            </a:scene3d>
            <a:sp3d extrusionH="1352550"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5" name="Right Arrow 24"/>
          <p:cNvSpPr/>
          <p:nvPr/>
        </p:nvSpPr>
        <p:spPr bwMode="auto">
          <a:xfrm>
            <a:off x="5878513" y="4313238"/>
            <a:ext cx="533400" cy="457200"/>
          </a:xfrm>
          <a:prstGeom prst="rightArrow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grpSp>
        <p:nvGrpSpPr>
          <p:cNvPr id="13320" name="Grupper 5"/>
          <p:cNvGrpSpPr>
            <a:grpSpLocks/>
          </p:cNvGrpSpPr>
          <p:nvPr/>
        </p:nvGrpSpPr>
        <p:grpSpPr bwMode="auto">
          <a:xfrm>
            <a:off x="2373313" y="1646238"/>
            <a:ext cx="3657600" cy="5410200"/>
            <a:chOff x="-38100" y="5366940"/>
            <a:chExt cx="9296400" cy="5411645"/>
          </a:xfrm>
        </p:grpSpPr>
        <p:sp>
          <p:nvSpPr>
            <p:cNvPr id="5" name="Rektangel 18"/>
            <p:cNvSpPr/>
            <p:nvPr/>
          </p:nvSpPr>
          <p:spPr>
            <a:xfrm>
              <a:off x="-1787" y="5549551"/>
              <a:ext cx="9223772" cy="5229034"/>
            </a:xfrm>
            <a:prstGeom prst="rect">
              <a:avLst/>
            </a:prstGeom>
            <a:gradFill rotWithShape="1">
              <a:gsLst>
                <a:gs pos="0">
                  <a:srgbClr val="D4F4F9"/>
                </a:gs>
                <a:gs pos="100000">
                  <a:srgbClr val="88AACA"/>
                </a:gs>
              </a:gsLst>
              <a:lin ang="162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a-DK" kern="0">
                <a:solidFill>
                  <a:sysClr val="window" lastClr="FFFFFF"/>
                </a:solidFill>
                <a:latin typeface="Calibri"/>
              </a:endParaRPr>
            </a:p>
          </p:txBody>
        </p:sp>
        <p:grpSp>
          <p:nvGrpSpPr>
            <p:cNvPr id="13326" name="Grupper 13"/>
            <p:cNvGrpSpPr>
              <a:grpSpLocks/>
            </p:cNvGrpSpPr>
            <p:nvPr/>
          </p:nvGrpSpPr>
          <p:grpSpPr bwMode="auto">
            <a:xfrm>
              <a:off x="-38100" y="5366940"/>
              <a:ext cx="9296400" cy="212782"/>
              <a:chOff x="0" y="1536700"/>
              <a:chExt cx="9144000" cy="317275"/>
            </a:xfrm>
          </p:grpSpPr>
          <p:sp>
            <p:nvSpPr>
              <p:cNvPr id="7" name="Rektangel 20"/>
              <p:cNvSpPr/>
              <p:nvPr/>
            </p:nvSpPr>
            <p:spPr>
              <a:xfrm>
                <a:off x="0" y="1536700"/>
                <a:ext cx="9144000" cy="317275"/>
              </a:xfrm>
              <a:prstGeom prst="rect">
                <a:avLst/>
              </a:prstGeom>
              <a:gradFill rotWithShape="1">
                <a:gsLst>
                  <a:gs pos="100000">
                    <a:srgbClr val="00B0F0"/>
                  </a:gs>
                  <a:gs pos="0">
                    <a:srgbClr val="00355C"/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8" name="Rektangel 21"/>
              <p:cNvSpPr/>
              <p:nvPr/>
            </p:nvSpPr>
            <p:spPr>
              <a:xfrm>
                <a:off x="0" y="1574800"/>
                <a:ext cx="9144000" cy="152400"/>
              </a:xfrm>
              <a:prstGeom prst="rect">
                <a:avLst/>
              </a:prstGeom>
              <a:gradFill rotWithShape="1">
                <a:gsLst>
                  <a:gs pos="100000">
                    <a:srgbClr val="FFFCF9">
                      <a:alpha val="79000"/>
                    </a:srgbClr>
                  </a:gs>
                  <a:gs pos="0">
                    <a:srgbClr val="E6E6E6">
                      <a:tint val="50000"/>
                      <a:shade val="100000"/>
                      <a:satMod val="350000"/>
                      <a:alpha val="0"/>
                    </a:srgbClr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 dirty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</p:grp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2678113" y="2179638"/>
            <a:ext cx="302577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buFont typeface="Times New Roman" pitchFamily="-109" charset="0"/>
              <a:buNone/>
              <a:defRPr/>
            </a:pPr>
            <a:r>
              <a:rPr lang="en-US" sz="1400" b="1" dirty="0">
                <a:latin typeface="Arial" pitchFamily="-109" charset="0"/>
              </a:rPr>
              <a:t>Current strengths</a:t>
            </a:r>
          </a:p>
          <a:p>
            <a:pPr>
              <a:buFont typeface="Times New Roman" pitchFamily="-109" charset="0"/>
              <a:buNone/>
              <a:defRPr/>
            </a:pPr>
            <a:endParaRPr lang="en-US" sz="1400" dirty="0">
              <a:latin typeface="Arial" pitchFamily="-109" charset="0"/>
            </a:endParaRP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noProof="1">
                <a:latin typeface="Calibri" pitchFamily="-109" charset="0"/>
                <a:ea typeface="Arial" pitchFamily="-109" charset="0"/>
                <a:cs typeface="Arial" pitchFamily="-109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noProof="1">
                <a:latin typeface="Calibri" pitchFamily="-109" charset="0"/>
                <a:ea typeface="Arial" pitchFamily="-109" charset="0"/>
                <a:cs typeface="Arial" pitchFamily="-109" charset="0"/>
              </a:rPr>
              <a:t>Go ahead an replace it with your own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noProof="1">
                <a:latin typeface="Calibri" pitchFamily="-109" charset="0"/>
                <a:ea typeface="Arial" pitchFamily="-109" charset="0"/>
                <a:cs typeface="Arial" pitchFamily="-109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kern="0" dirty="0">
                <a:latin typeface="Calibri" pitchFamily="34" charset="0"/>
                <a:cs typeface="Arial" pitchFamily="34" charset="0"/>
              </a:rPr>
              <a:t>This is an example text. Go ahead and replace it with your own text. It is meant to give you a feeling of how the designs looks including text.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kern="0" dirty="0">
                <a:latin typeface="Calibri" pitchFamily="34" charset="0"/>
                <a:cs typeface="Arial" pitchFamily="34" charset="0"/>
              </a:rPr>
              <a:t>This is an example text. Go ahead and replace it with your own text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kern="0" dirty="0">
                <a:latin typeface="Calibri" pitchFamily="34" charset="0"/>
                <a:cs typeface="Arial" pitchFamily="34" charset="0"/>
              </a:rPr>
              <a:t>This is an example text. Go ahead and replace it with your own text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6564313" y="2179638"/>
            <a:ext cx="302577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buFont typeface="Times New Roman" pitchFamily="-109" charset="0"/>
              <a:buNone/>
              <a:defRPr/>
            </a:pPr>
            <a:r>
              <a:rPr lang="en-US" sz="1400" b="1" dirty="0">
                <a:latin typeface="Arial" pitchFamily="-109" charset="0"/>
              </a:rPr>
              <a:t>Goals and project plan: strengths</a:t>
            </a:r>
          </a:p>
          <a:p>
            <a:pPr>
              <a:buFont typeface="Times New Roman" pitchFamily="-109" charset="0"/>
              <a:buNone/>
              <a:defRPr/>
            </a:pPr>
            <a:endParaRPr lang="en-US" sz="1400" dirty="0">
              <a:latin typeface="Arial" pitchFamily="-109" charset="0"/>
            </a:endParaRP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noProof="1">
                <a:latin typeface="Calibri" pitchFamily="-109" charset="0"/>
                <a:ea typeface="Arial" pitchFamily="-109" charset="0"/>
                <a:cs typeface="Arial" pitchFamily="-109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noProof="1">
                <a:latin typeface="Calibri" pitchFamily="-109" charset="0"/>
                <a:ea typeface="Arial" pitchFamily="-109" charset="0"/>
                <a:cs typeface="Arial" pitchFamily="-109" charset="0"/>
              </a:rPr>
              <a:t>Go ahead an replace it with your own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noProof="1">
                <a:latin typeface="Calibri" pitchFamily="-109" charset="0"/>
                <a:ea typeface="Arial" pitchFamily="-109" charset="0"/>
                <a:cs typeface="Arial" pitchFamily="-109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kern="0" dirty="0">
                <a:latin typeface="Calibri" pitchFamily="34" charset="0"/>
                <a:cs typeface="Arial" pitchFamily="34" charset="0"/>
              </a:rPr>
              <a:t>This is an example text. Go ahead and replace it with your own text. It is meant to give you a feeling of how the designs looks including text.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kern="0" dirty="0">
                <a:latin typeface="Calibri" pitchFamily="34" charset="0"/>
                <a:cs typeface="Arial" pitchFamily="34" charset="0"/>
              </a:rPr>
              <a:t>This is an example text. Go ahead and replace it with your own text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kern="0" dirty="0">
                <a:latin typeface="Calibri" pitchFamily="34" charset="0"/>
                <a:cs typeface="Arial" pitchFamily="34" charset="0"/>
              </a:rPr>
              <a:t>This is an example text. Go ahead and replace it with your own text</a:t>
            </a:r>
          </a:p>
        </p:txBody>
      </p:sp>
      <p:sp>
        <p:nvSpPr>
          <p:cNvPr id="13323" name="Tekstboks 3"/>
          <p:cNvSpPr txBox="1">
            <a:spLocks noChangeArrowheads="1"/>
          </p:cNvSpPr>
          <p:nvPr/>
        </p:nvSpPr>
        <p:spPr bwMode="auto">
          <a:xfrm>
            <a:off x="239713" y="579438"/>
            <a:ext cx="10763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Strengths</a:t>
            </a:r>
          </a:p>
        </p:txBody>
      </p:sp>
      <p:sp>
        <p:nvSpPr>
          <p:cNvPr id="13324" name="Tekstboks 3"/>
          <p:cNvSpPr txBox="1">
            <a:spLocks noChangeArrowheads="1"/>
          </p:cNvSpPr>
          <p:nvPr/>
        </p:nvSpPr>
        <p:spPr bwMode="auto">
          <a:xfrm>
            <a:off x="242888" y="273050"/>
            <a:ext cx="16906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>
                <a:latin typeface="Calibri" pitchFamily="34" charset="0"/>
                <a:ea typeface="Calibri" pitchFamily="34" charset="0"/>
                <a:cs typeface="Calibri" pitchFamily="34" charset="0"/>
              </a:rPr>
              <a:t>SWOT </a:t>
            </a:r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ANALYSIS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 flipV="1">
            <a:off x="0" y="2870166"/>
            <a:ext cx="10080625" cy="2052671"/>
          </a:xfrm>
          <a:prstGeom prst="rect">
            <a:avLst/>
          </a:prstGeom>
          <a:gradFill rotWithShape="1">
            <a:gsLst>
              <a:gs pos="61000">
                <a:sysClr val="window" lastClr="FFFFFF">
                  <a:alpha val="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4341" name="Tekstboks 3"/>
          <p:cNvSpPr txBox="1">
            <a:spLocks noChangeArrowheads="1"/>
          </p:cNvSpPr>
          <p:nvPr/>
        </p:nvSpPr>
        <p:spPr bwMode="auto">
          <a:xfrm>
            <a:off x="239713" y="579438"/>
            <a:ext cx="1338262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Weaknesses</a:t>
            </a:r>
          </a:p>
        </p:txBody>
      </p:sp>
      <p:grpSp>
        <p:nvGrpSpPr>
          <p:cNvPr id="14342" name="Grupper 5"/>
          <p:cNvGrpSpPr>
            <a:grpSpLocks/>
          </p:cNvGrpSpPr>
          <p:nvPr/>
        </p:nvGrpSpPr>
        <p:grpSpPr bwMode="auto">
          <a:xfrm>
            <a:off x="6259513" y="1646238"/>
            <a:ext cx="3657600" cy="5410200"/>
            <a:chOff x="-38100" y="5366940"/>
            <a:chExt cx="9296400" cy="5411645"/>
          </a:xfrm>
        </p:grpSpPr>
        <p:sp>
          <p:nvSpPr>
            <p:cNvPr id="18" name="Rektangel 18"/>
            <p:cNvSpPr/>
            <p:nvPr/>
          </p:nvSpPr>
          <p:spPr>
            <a:xfrm>
              <a:off x="-1787" y="5549551"/>
              <a:ext cx="9223772" cy="5229034"/>
            </a:xfrm>
            <a:prstGeom prst="rect">
              <a:avLst/>
            </a:pr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162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a-DK" kern="0">
                <a:solidFill>
                  <a:sysClr val="window" lastClr="FFFFFF"/>
                </a:solidFill>
                <a:latin typeface="Calibri"/>
              </a:endParaRPr>
            </a:p>
          </p:txBody>
        </p:sp>
        <p:grpSp>
          <p:nvGrpSpPr>
            <p:cNvPr id="14358" name="Grupper 13"/>
            <p:cNvGrpSpPr>
              <a:grpSpLocks/>
            </p:cNvGrpSpPr>
            <p:nvPr/>
          </p:nvGrpSpPr>
          <p:grpSpPr bwMode="auto">
            <a:xfrm>
              <a:off x="-38100" y="5366940"/>
              <a:ext cx="9296400" cy="212782"/>
              <a:chOff x="0" y="1536700"/>
              <a:chExt cx="9144000" cy="317275"/>
            </a:xfrm>
          </p:grpSpPr>
          <p:sp>
            <p:nvSpPr>
              <p:cNvPr id="20" name="Rektangel 20"/>
              <p:cNvSpPr/>
              <p:nvPr/>
            </p:nvSpPr>
            <p:spPr>
              <a:xfrm>
                <a:off x="0" y="1536700"/>
                <a:ext cx="9144000" cy="317275"/>
              </a:xfrm>
              <a:prstGeom prst="rect">
                <a:avLst/>
              </a:prstGeom>
              <a:gradFill rotWithShape="1">
                <a:gsLst>
                  <a:gs pos="100000">
                    <a:schemeClr val="bg1">
                      <a:lumMod val="75000"/>
                    </a:schemeClr>
                  </a:gs>
                  <a:gs pos="0">
                    <a:schemeClr val="tx1">
                      <a:lumMod val="65000"/>
                      <a:lumOff val="35000"/>
                    </a:schemeClr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21" name="Rektangel 21"/>
              <p:cNvSpPr/>
              <p:nvPr/>
            </p:nvSpPr>
            <p:spPr>
              <a:xfrm>
                <a:off x="0" y="1574800"/>
                <a:ext cx="9144000" cy="152400"/>
              </a:xfrm>
              <a:prstGeom prst="rect">
                <a:avLst/>
              </a:prstGeom>
              <a:gradFill rotWithShape="1">
                <a:gsLst>
                  <a:gs pos="100000">
                    <a:srgbClr val="FFFCF9">
                      <a:alpha val="79000"/>
                    </a:srgbClr>
                  </a:gs>
                  <a:gs pos="0">
                    <a:srgbClr val="E6E6E6">
                      <a:tint val="50000"/>
                      <a:shade val="100000"/>
                      <a:satMod val="350000"/>
                      <a:alpha val="0"/>
                    </a:srgbClr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 dirty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</p:grpSp>
      <p:grpSp>
        <p:nvGrpSpPr>
          <p:cNvPr id="14343" name="Group 27"/>
          <p:cNvGrpSpPr>
            <a:grpSpLocks/>
          </p:cNvGrpSpPr>
          <p:nvPr/>
        </p:nvGrpSpPr>
        <p:grpSpPr bwMode="auto">
          <a:xfrm>
            <a:off x="620713" y="5538788"/>
            <a:ext cx="1576387" cy="2127250"/>
            <a:chOff x="569025" y="5456238"/>
            <a:chExt cx="1575687" cy="2127554"/>
          </a:xfrm>
        </p:grpSpPr>
        <p:sp>
          <p:nvSpPr>
            <p:cNvPr id="29" name="TextBox 28"/>
            <p:cNvSpPr txBox="1"/>
            <p:nvPr/>
          </p:nvSpPr>
          <p:spPr>
            <a:xfrm>
              <a:off x="752487" y="5590477"/>
              <a:ext cx="1066800" cy="1993315"/>
            </a:xfrm>
            <a:prstGeom prst="rect">
              <a:avLst/>
            </a:prstGeom>
            <a:noFill/>
            <a:scene3d>
              <a:camera prst="isometricOffAxis1Right">
                <a:rot lat="775397" lon="20592968" rev="0"/>
              </a:camera>
              <a:lightRig rig="threePt" dir="t"/>
            </a:scene3d>
          </p:spPr>
          <p:txBody>
            <a:bodyPr>
              <a:spAutoFit/>
              <a:sp3d extrusionH="304800"/>
            </a:bodyPr>
            <a:lstStyle/>
            <a:p>
              <a:pPr>
                <a:buFont typeface="Times New Roman" pitchFamily="16" charset="0"/>
                <a:buNone/>
                <a:defRPr/>
              </a:pPr>
              <a:r>
                <a:rPr lang="en-US" sz="6600" b="1" dirty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127000" dir="5220000" sy="-20000" rotWithShape="0">
                      <a:prstClr val="black">
                        <a:alpha val="20000"/>
                      </a:prstClr>
                    </a:outerShdw>
                  </a:effectLst>
                  <a:latin typeface="Verdana" pitchFamily="34" charset="0"/>
                </a:rPr>
                <a:t>W</a:t>
              </a: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569025" y="5456238"/>
              <a:ext cx="1575687" cy="1576235"/>
            </a:xfrm>
            <a:prstGeom prst="rect">
              <a:avLst/>
            </a:prstGeom>
            <a:gradFill>
              <a:gsLst>
                <a:gs pos="0">
                  <a:schemeClr val="bg1">
                    <a:lumMod val="95000"/>
                    <a:alpha val="25000"/>
                  </a:schemeClr>
                </a:gs>
                <a:gs pos="100000">
                  <a:schemeClr val="bg1">
                    <a:lumMod val="65000"/>
                    <a:alpha val="39000"/>
                  </a:schemeClr>
                </a:gs>
              </a:gsLst>
              <a:lin ang="54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isometricOffAxis1Right">
                <a:rot lat="775397" lon="20592968" rev="0"/>
              </a:camera>
              <a:lightRig rig="threePt" dir="t"/>
            </a:scene3d>
            <a:sp3d extrusionH="1352550"/>
          </p:spPr>
          <p:txBody>
            <a:bodyPr/>
            <a:lstStyle/>
            <a:p>
              <a:pPr>
                <a:buFont typeface="Times New Roman" charset="0"/>
                <a:buNone/>
                <a:defRPr/>
              </a:pPr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31" name="Right Arrow 30"/>
          <p:cNvSpPr/>
          <p:nvPr/>
        </p:nvSpPr>
        <p:spPr bwMode="auto">
          <a:xfrm>
            <a:off x="5878513" y="4313238"/>
            <a:ext cx="533400" cy="457200"/>
          </a:xfrm>
          <a:prstGeom prst="rightArrow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grpSp>
        <p:nvGrpSpPr>
          <p:cNvPr id="14345" name="Grupper 5"/>
          <p:cNvGrpSpPr>
            <a:grpSpLocks/>
          </p:cNvGrpSpPr>
          <p:nvPr/>
        </p:nvGrpSpPr>
        <p:grpSpPr bwMode="auto">
          <a:xfrm>
            <a:off x="2373313" y="1646238"/>
            <a:ext cx="3657600" cy="5410200"/>
            <a:chOff x="-38100" y="5366940"/>
            <a:chExt cx="9296400" cy="5411645"/>
          </a:xfrm>
        </p:grpSpPr>
        <p:sp>
          <p:nvSpPr>
            <p:cNvPr id="5" name="Rektangel 18"/>
            <p:cNvSpPr/>
            <p:nvPr/>
          </p:nvSpPr>
          <p:spPr>
            <a:xfrm>
              <a:off x="-1787" y="5549551"/>
              <a:ext cx="9223772" cy="5229034"/>
            </a:xfrm>
            <a:prstGeom prst="rect">
              <a:avLst/>
            </a:pr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162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a-DK" kern="0">
                <a:solidFill>
                  <a:sysClr val="window" lastClr="FFFFFF"/>
                </a:solidFill>
                <a:latin typeface="Calibri"/>
              </a:endParaRPr>
            </a:p>
          </p:txBody>
        </p:sp>
        <p:grpSp>
          <p:nvGrpSpPr>
            <p:cNvPr id="14350" name="Grupper 13"/>
            <p:cNvGrpSpPr>
              <a:grpSpLocks/>
            </p:cNvGrpSpPr>
            <p:nvPr/>
          </p:nvGrpSpPr>
          <p:grpSpPr bwMode="auto">
            <a:xfrm>
              <a:off x="-38100" y="5366940"/>
              <a:ext cx="9296400" cy="212782"/>
              <a:chOff x="0" y="1536700"/>
              <a:chExt cx="9144000" cy="317275"/>
            </a:xfrm>
          </p:grpSpPr>
          <p:sp>
            <p:nvSpPr>
              <p:cNvPr id="7" name="Rektangel 20"/>
              <p:cNvSpPr/>
              <p:nvPr/>
            </p:nvSpPr>
            <p:spPr>
              <a:xfrm>
                <a:off x="0" y="1536700"/>
                <a:ext cx="9144000" cy="317275"/>
              </a:xfrm>
              <a:prstGeom prst="rect">
                <a:avLst/>
              </a:prstGeom>
              <a:gradFill rotWithShape="1">
                <a:gsLst>
                  <a:gs pos="100000">
                    <a:schemeClr val="bg1">
                      <a:lumMod val="75000"/>
                    </a:schemeClr>
                  </a:gs>
                  <a:gs pos="0">
                    <a:schemeClr val="tx1">
                      <a:lumMod val="65000"/>
                      <a:lumOff val="35000"/>
                    </a:schemeClr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8" name="Rektangel 21"/>
              <p:cNvSpPr/>
              <p:nvPr/>
            </p:nvSpPr>
            <p:spPr>
              <a:xfrm>
                <a:off x="0" y="1574800"/>
                <a:ext cx="9144000" cy="152400"/>
              </a:xfrm>
              <a:prstGeom prst="rect">
                <a:avLst/>
              </a:prstGeom>
              <a:gradFill rotWithShape="1">
                <a:gsLst>
                  <a:gs pos="100000">
                    <a:srgbClr val="FFFCF9">
                      <a:alpha val="79000"/>
                    </a:srgbClr>
                  </a:gs>
                  <a:gs pos="0">
                    <a:srgbClr val="E6E6E6">
                      <a:tint val="50000"/>
                      <a:shade val="100000"/>
                      <a:satMod val="350000"/>
                      <a:alpha val="0"/>
                    </a:srgbClr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 dirty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</p:grpSp>
      <p:sp>
        <p:nvSpPr>
          <p:cNvPr id="33" name="Text Box 17"/>
          <p:cNvSpPr txBox="1">
            <a:spLocks noChangeArrowheads="1"/>
          </p:cNvSpPr>
          <p:nvPr/>
        </p:nvSpPr>
        <p:spPr bwMode="auto">
          <a:xfrm>
            <a:off x="2678113" y="2179638"/>
            <a:ext cx="302577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buFont typeface="Times New Roman" pitchFamily="-109" charset="0"/>
              <a:buNone/>
              <a:defRPr/>
            </a:pPr>
            <a:r>
              <a:rPr lang="en-US" sz="1400" b="1" dirty="0">
                <a:latin typeface="Arial" pitchFamily="-109" charset="0"/>
              </a:rPr>
              <a:t>Current weaknesses</a:t>
            </a:r>
          </a:p>
          <a:p>
            <a:pPr>
              <a:buFont typeface="Times New Roman" pitchFamily="-109" charset="0"/>
              <a:buNone/>
              <a:defRPr/>
            </a:pPr>
            <a:endParaRPr lang="en-US" sz="1400" dirty="0">
              <a:latin typeface="Arial" pitchFamily="-109" charset="0"/>
            </a:endParaRP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noProof="1">
                <a:latin typeface="Calibri" pitchFamily="-109" charset="0"/>
                <a:ea typeface="Arial" pitchFamily="-109" charset="0"/>
                <a:cs typeface="Arial" pitchFamily="-109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noProof="1">
                <a:latin typeface="Calibri" pitchFamily="-109" charset="0"/>
                <a:ea typeface="Arial" pitchFamily="-109" charset="0"/>
                <a:cs typeface="Arial" pitchFamily="-109" charset="0"/>
              </a:rPr>
              <a:t>Go ahead an replace it with your own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noProof="1">
                <a:latin typeface="Calibri" pitchFamily="-109" charset="0"/>
                <a:ea typeface="Arial" pitchFamily="-109" charset="0"/>
                <a:cs typeface="Arial" pitchFamily="-109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kern="0" dirty="0">
                <a:latin typeface="Calibri" pitchFamily="34" charset="0"/>
                <a:cs typeface="Arial" pitchFamily="34" charset="0"/>
              </a:rPr>
              <a:t>This is an example text. Go ahead and replace it with your own text. It is meant to give you a feeling of how the designs looks including text.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kern="0" dirty="0">
                <a:latin typeface="Calibri" pitchFamily="34" charset="0"/>
                <a:cs typeface="Arial" pitchFamily="34" charset="0"/>
              </a:rPr>
              <a:t>This is an example text. Go ahead and replace it with your own text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kern="0" dirty="0">
                <a:latin typeface="Calibri" pitchFamily="34" charset="0"/>
                <a:cs typeface="Arial" pitchFamily="34" charset="0"/>
              </a:rPr>
              <a:t>This is an example text. Go ahead and replace it with your own text</a:t>
            </a:r>
          </a:p>
        </p:txBody>
      </p:sp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6564313" y="2179638"/>
            <a:ext cx="302577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buFont typeface="Times New Roman" pitchFamily="-109" charset="0"/>
              <a:buNone/>
              <a:defRPr/>
            </a:pPr>
            <a:r>
              <a:rPr lang="en-US" sz="1400" b="1" dirty="0">
                <a:latin typeface="Arial" pitchFamily="-109" charset="0"/>
              </a:rPr>
              <a:t>Goals and project plan: weaknesses</a:t>
            </a:r>
          </a:p>
          <a:p>
            <a:pPr>
              <a:buFont typeface="Times New Roman" pitchFamily="-109" charset="0"/>
              <a:buNone/>
              <a:defRPr/>
            </a:pPr>
            <a:endParaRPr lang="en-US" sz="1400" dirty="0">
              <a:latin typeface="Arial" pitchFamily="-109" charset="0"/>
            </a:endParaRP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noProof="1">
                <a:latin typeface="Calibri" pitchFamily="-109" charset="0"/>
                <a:ea typeface="Arial" pitchFamily="-109" charset="0"/>
                <a:cs typeface="Arial" pitchFamily="-109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noProof="1">
                <a:latin typeface="Calibri" pitchFamily="-109" charset="0"/>
                <a:ea typeface="Arial" pitchFamily="-109" charset="0"/>
                <a:cs typeface="Arial" pitchFamily="-109" charset="0"/>
              </a:rPr>
              <a:t>Go ahead an replace it with your own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noProof="1">
                <a:latin typeface="Calibri" pitchFamily="-109" charset="0"/>
                <a:ea typeface="Arial" pitchFamily="-109" charset="0"/>
                <a:cs typeface="Arial" pitchFamily="-109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kern="0" dirty="0">
                <a:latin typeface="Calibri" pitchFamily="34" charset="0"/>
                <a:cs typeface="Arial" pitchFamily="34" charset="0"/>
              </a:rPr>
              <a:t>This is an example text. Go ahead and replace it with your own text. It is meant to give you a feeling of how the designs looks including text.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kern="0" dirty="0">
                <a:latin typeface="Calibri" pitchFamily="34" charset="0"/>
                <a:cs typeface="Arial" pitchFamily="34" charset="0"/>
              </a:rPr>
              <a:t>This is an example text. Go ahead and replace it with your own text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kern="0" dirty="0">
                <a:latin typeface="Calibri" pitchFamily="34" charset="0"/>
                <a:cs typeface="Arial" pitchFamily="34" charset="0"/>
              </a:rPr>
              <a:t>This is an example text. Go ahead and replace it with your own text</a:t>
            </a:r>
          </a:p>
        </p:txBody>
      </p:sp>
      <p:sp>
        <p:nvSpPr>
          <p:cNvPr id="14348" name="Tekstboks 3"/>
          <p:cNvSpPr txBox="1">
            <a:spLocks noChangeArrowheads="1"/>
          </p:cNvSpPr>
          <p:nvPr/>
        </p:nvSpPr>
        <p:spPr bwMode="auto">
          <a:xfrm>
            <a:off x="242888" y="273050"/>
            <a:ext cx="16906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>
                <a:latin typeface="Calibri" pitchFamily="34" charset="0"/>
                <a:ea typeface="Calibri" pitchFamily="34" charset="0"/>
                <a:cs typeface="Calibri" pitchFamily="34" charset="0"/>
              </a:rPr>
              <a:t>SWOT </a:t>
            </a:r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ANALYSIS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 flipV="1">
            <a:off x="0" y="2870166"/>
            <a:ext cx="10080625" cy="2052671"/>
          </a:xfrm>
          <a:prstGeom prst="rect">
            <a:avLst/>
          </a:prstGeom>
          <a:gradFill rotWithShape="1">
            <a:gsLst>
              <a:gs pos="61000">
                <a:sysClr val="window" lastClr="FFFFFF">
                  <a:alpha val="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5365" name="Tekstboks 3"/>
          <p:cNvSpPr txBox="1">
            <a:spLocks noChangeArrowheads="1"/>
          </p:cNvSpPr>
          <p:nvPr/>
        </p:nvSpPr>
        <p:spPr bwMode="auto">
          <a:xfrm>
            <a:off x="239713" y="579438"/>
            <a:ext cx="14922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Opportunities</a:t>
            </a:r>
          </a:p>
        </p:txBody>
      </p:sp>
      <p:grpSp>
        <p:nvGrpSpPr>
          <p:cNvPr id="15366" name="Grupper 5"/>
          <p:cNvGrpSpPr>
            <a:grpSpLocks/>
          </p:cNvGrpSpPr>
          <p:nvPr/>
        </p:nvGrpSpPr>
        <p:grpSpPr bwMode="auto">
          <a:xfrm>
            <a:off x="6259513" y="1646238"/>
            <a:ext cx="3657600" cy="5410200"/>
            <a:chOff x="-38100" y="5366940"/>
            <a:chExt cx="9296400" cy="5411645"/>
          </a:xfrm>
        </p:grpSpPr>
        <p:sp>
          <p:nvSpPr>
            <p:cNvPr id="18" name="Rektangel 18"/>
            <p:cNvSpPr/>
            <p:nvPr/>
          </p:nvSpPr>
          <p:spPr>
            <a:xfrm>
              <a:off x="-1787" y="5549551"/>
              <a:ext cx="9223772" cy="5229034"/>
            </a:xfrm>
            <a:prstGeom prst="rect">
              <a:avLst/>
            </a:prstGeom>
            <a:gradFill rotWithShape="1">
              <a:gsLst>
                <a:gs pos="0">
                  <a:srgbClr val="AFE87E"/>
                </a:gs>
                <a:gs pos="100000">
                  <a:srgbClr val="64D011"/>
                </a:gs>
              </a:gsLst>
              <a:lin ang="162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a-DK" kern="0">
                <a:solidFill>
                  <a:sysClr val="window" lastClr="FFFFFF"/>
                </a:solidFill>
                <a:latin typeface="Calibri"/>
              </a:endParaRPr>
            </a:p>
          </p:txBody>
        </p:sp>
        <p:grpSp>
          <p:nvGrpSpPr>
            <p:cNvPr id="15381" name="Grupper 13"/>
            <p:cNvGrpSpPr>
              <a:grpSpLocks/>
            </p:cNvGrpSpPr>
            <p:nvPr/>
          </p:nvGrpSpPr>
          <p:grpSpPr bwMode="auto">
            <a:xfrm>
              <a:off x="-38100" y="5366940"/>
              <a:ext cx="9296400" cy="212782"/>
              <a:chOff x="0" y="1536700"/>
              <a:chExt cx="9144000" cy="317275"/>
            </a:xfrm>
          </p:grpSpPr>
          <p:sp>
            <p:nvSpPr>
              <p:cNvPr id="20" name="Rektangel 20"/>
              <p:cNvSpPr/>
              <p:nvPr/>
            </p:nvSpPr>
            <p:spPr>
              <a:xfrm>
                <a:off x="0" y="1536700"/>
                <a:ext cx="9144000" cy="317275"/>
              </a:xfrm>
              <a:prstGeom prst="rect">
                <a:avLst/>
              </a:prstGeom>
              <a:gradFill rotWithShape="1">
                <a:gsLst>
                  <a:gs pos="100000">
                    <a:srgbClr val="64D011"/>
                  </a:gs>
                  <a:gs pos="0">
                    <a:srgbClr val="326609"/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21" name="Rektangel 21"/>
              <p:cNvSpPr/>
              <p:nvPr/>
            </p:nvSpPr>
            <p:spPr>
              <a:xfrm>
                <a:off x="0" y="1574800"/>
                <a:ext cx="9144000" cy="152400"/>
              </a:xfrm>
              <a:prstGeom prst="rect">
                <a:avLst/>
              </a:prstGeom>
              <a:gradFill rotWithShape="1">
                <a:gsLst>
                  <a:gs pos="100000">
                    <a:srgbClr val="FFFCF9">
                      <a:alpha val="79000"/>
                    </a:srgbClr>
                  </a:gs>
                  <a:gs pos="0">
                    <a:srgbClr val="E6E6E6">
                      <a:tint val="50000"/>
                      <a:shade val="100000"/>
                      <a:satMod val="350000"/>
                      <a:alpha val="0"/>
                    </a:srgbClr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 dirty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</p:grpSp>
      <p:sp>
        <p:nvSpPr>
          <p:cNvPr id="31" name="TextBox 30"/>
          <p:cNvSpPr txBox="1"/>
          <p:nvPr/>
        </p:nvSpPr>
        <p:spPr>
          <a:xfrm>
            <a:off x="869019" y="5649850"/>
            <a:ext cx="1066800" cy="1048749"/>
          </a:xfrm>
          <a:prstGeom prst="rect">
            <a:avLst/>
          </a:prstGeom>
          <a:noFill/>
          <a:scene3d>
            <a:camera prst="isometricOffAxis1Right">
              <a:rot lat="775397" lon="20592968" rev="0"/>
            </a:camera>
            <a:lightRig rig="threePt" dir="t"/>
          </a:scene3d>
        </p:spPr>
        <p:txBody>
          <a:bodyPr>
            <a:spAutoFit/>
            <a:sp3d extrusionH="304800"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rgbClr val="326609"/>
                </a:solidFill>
                <a:effectLst>
                  <a:outerShdw blurRad="127000" dir="5220000" sy="-20000" rotWithShape="0">
                    <a:prstClr val="black">
                      <a:alpha val="20000"/>
                    </a:prstClr>
                  </a:outerShdw>
                </a:effectLst>
                <a:latin typeface="Verdana" pitchFamily="34" charset="0"/>
              </a:rPr>
              <a:t>O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620712" y="5556402"/>
            <a:ext cx="1575687" cy="1576235"/>
          </a:xfrm>
          <a:prstGeom prst="rect">
            <a:avLst/>
          </a:prstGeom>
          <a:gradFill>
            <a:gsLst>
              <a:gs pos="0">
                <a:schemeClr val="bg1">
                  <a:lumMod val="95000"/>
                  <a:alpha val="25000"/>
                </a:schemeClr>
              </a:gs>
              <a:gs pos="100000">
                <a:schemeClr val="bg1">
                  <a:lumMod val="65000"/>
                  <a:alpha val="39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OffAxis1Right">
              <a:rot lat="775397" lon="20592968" rev="0"/>
            </a:camera>
            <a:lightRig rig="threePt" dir="t"/>
          </a:scene3d>
          <a:sp3d extrusionH="13525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 dirty="0">
              <a:solidFill>
                <a:srgbClr val="326609"/>
              </a:solidFill>
            </a:endParaRPr>
          </a:p>
        </p:txBody>
      </p:sp>
      <p:sp>
        <p:nvSpPr>
          <p:cNvPr id="33" name="Right Arrow 32"/>
          <p:cNvSpPr/>
          <p:nvPr/>
        </p:nvSpPr>
        <p:spPr bwMode="auto">
          <a:xfrm>
            <a:off x="5878513" y="4313238"/>
            <a:ext cx="533400" cy="457200"/>
          </a:xfrm>
          <a:prstGeom prst="rightArrow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grpSp>
        <p:nvGrpSpPr>
          <p:cNvPr id="15370" name="Grupper 5"/>
          <p:cNvGrpSpPr>
            <a:grpSpLocks/>
          </p:cNvGrpSpPr>
          <p:nvPr/>
        </p:nvGrpSpPr>
        <p:grpSpPr bwMode="auto">
          <a:xfrm>
            <a:off x="2373313" y="1646238"/>
            <a:ext cx="3657600" cy="5410200"/>
            <a:chOff x="-38100" y="5366940"/>
            <a:chExt cx="9296400" cy="5411645"/>
          </a:xfrm>
        </p:grpSpPr>
        <p:sp>
          <p:nvSpPr>
            <p:cNvPr id="5" name="Rektangel 18"/>
            <p:cNvSpPr/>
            <p:nvPr/>
          </p:nvSpPr>
          <p:spPr>
            <a:xfrm>
              <a:off x="-1787" y="5549551"/>
              <a:ext cx="9223772" cy="5229034"/>
            </a:xfrm>
            <a:prstGeom prst="rect">
              <a:avLst/>
            </a:prstGeom>
            <a:gradFill rotWithShape="1">
              <a:gsLst>
                <a:gs pos="0">
                  <a:srgbClr val="AFE87E"/>
                </a:gs>
                <a:gs pos="100000">
                  <a:srgbClr val="64D011"/>
                </a:gs>
              </a:gsLst>
              <a:lin ang="162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a-DK" kern="0">
                <a:solidFill>
                  <a:sysClr val="window" lastClr="FFFFFF"/>
                </a:solidFill>
                <a:latin typeface="Calibri"/>
              </a:endParaRPr>
            </a:p>
          </p:txBody>
        </p:sp>
        <p:grpSp>
          <p:nvGrpSpPr>
            <p:cNvPr id="15375" name="Grupper 13"/>
            <p:cNvGrpSpPr>
              <a:grpSpLocks/>
            </p:cNvGrpSpPr>
            <p:nvPr/>
          </p:nvGrpSpPr>
          <p:grpSpPr bwMode="auto">
            <a:xfrm>
              <a:off x="-38100" y="5366940"/>
              <a:ext cx="9296400" cy="212782"/>
              <a:chOff x="0" y="1536700"/>
              <a:chExt cx="9144000" cy="317275"/>
            </a:xfrm>
          </p:grpSpPr>
          <p:sp>
            <p:nvSpPr>
              <p:cNvPr id="7" name="Rektangel 20"/>
              <p:cNvSpPr/>
              <p:nvPr/>
            </p:nvSpPr>
            <p:spPr>
              <a:xfrm>
                <a:off x="0" y="1536700"/>
                <a:ext cx="9144000" cy="317275"/>
              </a:xfrm>
              <a:prstGeom prst="rect">
                <a:avLst/>
              </a:prstGeom>
              <a:gradFill rotWithShape="1">
                <a:gsLst>
                  <a:gs pos="100000">
                    <a:srgbClr val="64D011"/>
                  </a:gs>
                  <a:gs pos="0">
                    <a:srgbClr val="326609"/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8" name="Rektangel 21"/>
              <p:cNvSpPr/>
              <p:nvPr/>
            </p:nvSpPr>
            <p:spPr>
              <a:xfrm>
                <a:off x="0" y="1574800"/>
                <a:ext cx="9144000" cy="152400"/>
              </a:xfrm>
              <a:prstGeom prst="rect">
                <a:avLst/>
              </a:prstGeom>
              <a:gradFill rotWithShape="1">
                <a:gsLst>
                  <a:gs pos="100000">
                    <a:srgbClr val="FFFCF9">
                      <a:alpha val="79000"/>
                    </a:srgbClr>
                  </a:gs>
                  <a:gs pos="0">
                    <a:srgbClr val="E6E6E6">
                      <a:tint val="50000"/>
                      <a:shade val="100000"/>
                      <a:satMod val="350000"/>
                      <a:alpha val="0"/>
                    </a:srgbClr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 dirty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</p:grpSp>
      <p:sp>
        <p:nvSpPr>
          <p:cNvPr id="36" name="Text Box 17"/>
          <p:cNvSpPr txBox="1">
            <a:spLocks noChangeArrowheads="1"/>
          </p:cNvSpPr>
          <p:nvPr/>
        </p:nvSpPr>
        <p:spPr bwMode="auto">
          <a:xfrm>
            <a:off x="2678113" y="2179638"/>
            <a:ext cx="302577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buFont typeface="Times New Roman" pitchFamily="-109" charset="0"/>
              <a:buNone/>
              <a:defRPr/>
            </a:pPr>
            <a:r>
              <a:rPr lang="en-US" sz="1400" b="1" dirty="0">
                <a:latin typeface="Arial" pitchFamily="-109" charset="0"/>
              </a:rPr>
              <a:t>Current opportunities</a:t>
            </a:r>
          </a:p>
          <a:p>
            <a:pPr>
              <a:buFont typeface="Times New Roman" pitchFamily="-109" charset="0"/>
              <a:buNone/>
              <a:defRPr/>
            </a:pPr>
            <a:endParaRPr lang="en-US" sz="1400" dirty="0">
              <a:latin typeface="Arial" pitchFamily="-109" charset="0"/>
            </a:endParaRP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noProof="1">
                <a:latin typeface="Calibri" pitchFamily="-109" charset="0"/>
                <a:ea typeface="Arial" pitchFamily="-109" charset="0"/>
                <a:cs typeface="Arial" pitchFamily="-109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noProof="1">
                <a:latin typeface="Calibri" pitchFamily="-109" charset="0"/>
                <a:ea typeface="Arial" pitchFamily="-109" charset="0"/>
                <a:cs typeface="Arial" pitchFamily="-109" charset="0"/>
              </a:rPr>
              <a:t>Go ahead an replace it with your own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noProof="1">
                <a:latin typeface="Calibri" pitchFamily="-109" charset="0"/>
                <a:ea typeface="Arial" pitchFamily="-109" charset="0"/>
                <a:cs typeface="Arial" pitchFamily="-109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kern="0" dirty="0">
                <a:latin typeface="Calibri" pitchFamily="34" charset="0"/>
                <a:cs typeface="Arial" pitchFamily="34" charset="0"/>
              </a:rPr>
              <a:t>This is an example text. Go ahead and replace it with your own text. It is meant to give you a feeling of how the designs looks including text.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kern="0" dirty="0">
                <a:latin typeface="Calibri" pitchFamily="34" charset="0"/>
                <a:cs typeface="Arial" pitchFamily="34" charset="0"/>
              </a:rPr>
              <a:t>This is an example text. Go ahead and replace it with your own text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kern="0" dirty="0">
                <a:latin typeface="Calibri" pitchFamily="34" charset="0"/>
                <a:cs typeface="Arial" pitchFamily="34" charset="0"/>
              </a:rPr>
              <a:t>This is an example text. Go ahead and replace it with your own text</a:t>
            </a:r>
          </a:p>
        </p:txBody>
      </p:sp>
      <p:sp>
        <p:nvSpPr>
          <p:cNvPr id="37" name="Text Box 17"/>
          <p:cNvSpPr txBox="1">
            <a:spLocks noChangeArrowheads="1"/>
          </p:cNvSpPr>
          <p:nvPr/>
        </p:nvSpPr>
        <p:spPr bwMode="auto">
          <a:xfrm>
            <a:off x="6564313" y="2179638"/>
            <a:ext cx="302577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buFont typeface="Times New Roman" pitchFamily="-109" charset="0"/>
              <a:buNone/>
              <a:defRPr/>
            </a:pPr>
            <a:r>
              <a:rPr lang="en-US" sz="1400" b="1" dirty="0">
                <a:latin typeface="Arial" pitchFamily="-109" charset="0"/>
              </a:rPr>
              <a:t>Goals and project plan: Opportunities</a:t>
            </a:r>
          </a:p>
          <a:p>
            <a:pPr>
              <a:buFont typeface="Times New Roman" pitchFamily="-109" charset="0"/>
              <a:buNone/>
              <a:defRPr/>
            </a:pPr>
            <a:endParaRPr lang="en-US" sz="1400" dirty="0">
              <a:latin typeface="Arial" pitchFamily="-109" charset="0"/>
            </a:endParaRP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noProof="1">
                <a:latin typeface="Calibri" pitchFamily="-109" charset="0"/>
                <a:ea typeface="Arial" pitchFamily="-109" charset="0"/>
                <a:cs typeface="Arial" pitchFamily="-109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noProof="1">
                <a:latin typeface="Calibri" pitchFamily="-109" charset="0"/>
                <a:ea typeface="Arial" pitchFamily="-109" charset="0"/>
                <a:cs typeface="Arial" pitchFamily="-109" charset="0"/>
              </a:rPr>
              <a:t>Go ahead an replace it with your own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noProof="1">
                <a:latin typeface="Calibri" pitchFamily="-109" charset="0"/>
                <a:ea typeface="Arial" pitchFamily="-109" charset="0"/>
                <a:cs typeface="Arial" pitchFamily="-109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kern="0" dirty="0">
                <a:latin typeface="Calibri" pitchFamily="34" charset="0"/>
                <a:cs typeface="Arial" pitchFamily="34" charset="0"/>
              </a:rPr>
              <a:t>This is an example text. Go ahead and replace it with your own text. It is meant to give you a feeling of how the designs looks including text.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kern="0" dirty="0">
                <a:latin typeface="Calibri" pitchFamily="34" charset="0"/>
                <a:cs typeface="Arial" pitchFamily="34" charset="0"/>
              </a:rPr>
              <a:t>This is an example text. Go ahead and replace it with your own text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kern="0" dirty="0">
                <a:latin typeface="Calibri" pitchFamily="34" charset="0"/>
                <a:cs typeface="Arial" pitchFamily="34" charset="0"/>
              </a:rPr>
              <a:t>This is an example text. Go ahead and replace it with your own text</a:t>
            </a:r>
          </a:p>
        </p:txBody>
      </p:sp>
      <p:sp>
        <p:nvSpPr>
          <p:cNvPr id="15373" name="Tekstboks 3"/>
          <p:cNvSpPr txBox="1">
            <a:spLocks noChangeArrowheads="1"/>
          </p:cNvSpPr>
          <p:nvPr/>
        </p:nvSpPr>
        <p:spPr bwMode="auto">
          <a:xfrm>
            <a:off x="242888" y="273050"/>
            <a:ext cx="16906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>
                <a:latin typeface="Calibri" pitchFamily="34" charset="0"/>
                <a:ea typeface="Calibri" pitchFamily="34" charset="0"/>
                <a:cs typeface="Calibri" pitchFamily="34" charset="0"/>
              </a:rPr>
              <a:t>SWOT </a:t>
            </a:r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ANALYSIS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 flipV="1">
            <a:off x="0" y="2870166"/>
            <a:ext cx="10080625" cy="2052671"/>
          </a:xfrm>
          <a:prstGeom prst="rect">
            <a:avLst/>
          </a:prstGeom>
          <a:gradFill rotWithShape="1">
            <a:gsLst>
              <a:gs pos="61000">
                <a:sysClr val="window" lastClr="FFFFFF">
                  <a:alpha val="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16389" name="Tekstboks 3"/>
          <p:cNvSpPr txBox="1">
            <a:spLocks noChangeArrowheads="1"/>
          </p:cNvSpPr>
          <p:nvPr/>
        </p:nvSpPr>
        <p:spPr bwMode="auto">
          <a:xfrm>
            <a:off x="239713" y="579438"/>
            <a:ext cx="8905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Threats</a:t>
            </a:r>
          </a:p>
        </p:txBody>
      </p:sp>
      <p:grpSp>
        <p:nvGrpSpPr>
          <p:cNvPr id="16390" name="Grupper 5"/>
          <p:cNvGrpSpPr>
            <a:grpSpLocks/>
          </p:cNvGrpSpPr>
          <p:nvPr/>
        </p:nvGrpSpPr>
        <p:grpSpPr bwMode="auto">
          <a:xfrm>
            <a:off x="6259513" y="1646238"/>
            <a:ext cx="3657600" cy="5410200"/>
            <a:chOff x="-38100" y="5366940"/>
            <a:chExt cx="9296400" cy="5411645"/>
          </a:xfrm>
        </p:grpSpPr>
        <p:sp>
          <p:nvSpPr>
            <p:cNvPr id="18" name="Rektangel 18"/>
            <p:cNvSpPr/>
            <p:nvPr/>
          </p:nvSpPr>
          <p:spPr>
            <a:xfrm>
              <a:off x="-1787" y="5549551"/>
              <a:ext cx="9223772" cy="5229034"/>
            </a:xfrm>
            <a:prstGeom prst="rect">
              <a:avLst/>
            </a:prstGeom>
            <a:gradFill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162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a-DK" kern="0">
                <a:solidFill>
                  <a:sysClr val="window" lastClr="FFFFFF"/>
                </a:solidFill>
                <a:latin typeface="Calibri"/>
              </a:endParaRPr>
            </a:p>
          </p:txBody>
        </p:sp>
        <p:grpSp>
          <p:nvGrpSpPr>
            <p:cNvPr id="16406" name="Grupper 13"/>
            <p:cNvGrpSpPr>
              <a:grpSpLocks/>
            </p:cNvGrpSpPr>
            <p:nvPr/>
          </p:nvGrpSpPr>
          <p:grpSpPr bwMode="auto">
            <a:xfrm>
              <a:off x="-38100" y="5366940"/>
              <a:ext cx="9296400" cy="212782"/>
              <a:chOff x="0" y="1536700"/>
              <a:chExt cx="9144000" cy="317275"/>
            </a:xfrm>
          </p:grpSpPr>
          <p:sp>
            <p:nvSpPr>
              <p:cNvPr id="20" name="Rektangel 20"/>
              <p:cNvSpPr/>
              <p:nvPr/>
            </p:nvSpPr>
            <p:spPr>
              <a:xfrm>
                <a:off x="0" y="1536700"/>
                <a:ext cx="9144000" cy="317275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21" name="Rektangel 21"/>
              <p:cNvSpPr/>
              <p:nvPr/>
            </p:nvSpPr>
            <p:spPr>
              <a:xfrm>
                <a:off x="0" y="1574800"/>
                <a:ext cx="9144000" cy="152400"/>
              </a:xfrm>
              <a:prstGeom prst="rect">
                <a:avLst/>
              </a:prstGeom>
              <a:gradFill rotWithShape="1">
                <a:gsLst>
                  <a:gs pos="100000">
                    <a:srgbClr val="FFFCF9">
                      <a:alpha val="79000"/>
                    </a:srgbClr>
                  </a:gs>
                  <a:gs pos="0">
                    <a:srgbClr val="E6E6E6">
                      <a:tint val="50000"/>
                      <a:shade val="100000"/>
                      <a:satMod val="350000"/>
                      <a:alpha val="0"/>
                    </a:srgbClr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 dirty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</p:grpSp>
      <p:grpSp>
        <p:nvGrpSpPr>
          <p:cNvPr id="16391" name="Group 25"/>
          <p:cNvGrpSpPr>
            <a:grpSpLocks/>
          </p:cNvGrpSpPr>
          <p:nvPr/>
        </p:nvGrpSpPr>
        <p:grpSpPr bwMode="auto">
          <a:xfrm>
            <a:off x="620713" y="5556250"/>
            <a:ext cx="1576387" cy="1576388"/>
            <a:chOff x="5080701" y="3657763"/>
            <a:chExt cx="1575687" cy="1576235"/>
          </a:xfrm>
        </p:grpSpPr>
        <p:sp>
          <p:nvSpPr>
            <p:cNvPr id="22" name="TextBox 21"/>
            <p:cNvSpPr txBox="1"/>
            <p:nvPr/>
          </p:nvSpPr>
          <p:spPr>
            <a:xfrm>
              <a:off x="5420697" y="3862961"/>
              <a:ext cx="1066800" cy="1048647"/>
            </a:xfrm>
            <a:prstGeom prst="rect">
              <a:avLst/>
            </a:prstGeom>
            <a:noFill/>
            <a:scene3d>
              <a:camera prst="isometricOffAxis1Right">
                <a:rot lat="775397" lon="20592968" rev="0"/>
              </a:camera>
              <a:lightRig rig="threePt" dir="t"/>
            </a:scene3d>
          </p:spPr>
          <p:txBody>
            <a:bodyPr>
              <a:spAutoFit/>
              <a:sp3d extrusionH="304800"/>
            </a:bodyPr>
            <a:lstStyle/>
            <a:p>
              <a:pPr>
                <a:buFont typeface="Times New Roman" pitchFamily="16" charset="0"/>
                <a:buNone/>
                <a:defRPr/>
              </a:pPr>
              <a:r>
                <a:rPr lang="en-US" sz="6600" b="1" dirty="0">
                  <a:solidFill>
                    <a:srgbClr val="A6A6A6"/>
                  </a:solidFill>
                  <a:effectLst>
                    <a:outerShdw blurRad="127000" dir="5220000" sy="-20000" rotWithShape="0">
                      <a:prstClr val="black">
                        <a:alpha val="20000"/>
                      </a:prstClr>
                    </a:outerShdw>
                  </a:effectLst>
                  <a:latin typeface="Verdana" pitchFamily="34" charset="0"/>
                </a:rPr>
                <a:t>T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5080701" y="3657763"/>
              <a:ext cx="1575687" cy="1576235"/>
            </a:xfrm>
            <a:prstGeom prst="rect">
              <a:avLst/>
            </a:prstGeom>
            <a:gradFill>
              <a:gsLst>
                <a:gs pos="0">
                  <a:schemeClr val="bg1">
                    <a:lumMod val="95000"/>
                    <a:alpha val="25000"/>
                  </a:schemeClr>
                </a:gs>
                <a:gs pos="100000">
                  <a:schemeClr val="bg1">
                    <a:lumMod val="65000"/>
                    <a:alpha val="39000"/>
                  </a:schemeClr>
                </a:gs>
              </a:gsLst>
              <a:lin ang="54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isometricOffAxis1Right">
                <a:rot lat="775397" lon="20592968" rev="0"/>
              </a:camera>
              <a:lightRig rig="threePt" dir="t"/>
            </a:scene3d>
            <a:sp3d extrusionH="1352550"/>
          </p:spPr>
          <p:txBody>
            <a:bodyPr/>
            <a:lstStyle/>
            <a:p>
              <a:pPr>
                <a:buFont typeface="Times New Roman" charset="0"/>
                <a:buNone/>
                <a:defRPr/>
              </a:pPr>
              <a:endParaRPr lang="en-US">
                <a:solidFill>
                  <a:srgbClr val="A6A6A6"/>
                </a:solidFill>
              </a:endParaRPr>
            </a:p>
          </p:txBody>
        </p:sp>
      </p:grpSp>
      <p:sp>
        <p:nvSpPr>
          <p:cNvPr id="27" name="Right Arrow 26"/>
          <p:cNvSpPr/>
          <p:nvPr/>
        </p:nvSpPr>
        <p:spPr bwMode="auto">
          <a:xfrm>
            <a:off x="5878513" y="4313238"/>
            <a:ext cx="533400" cy="457200"/>
          </a:xfrm>
          <a:prstGeom prst="rightArrow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grpSp>
        <p:nvGrpSpPr>
          <p:cNvPr id="16393" name="Grupper 5"/>
          <p:cNvGrpSpPr>
            <a:grpSpLocks/>
          </p:cNvGrpSpPr>
          <p:nvPr/>
        </p:nvGrpSpPr>
        <p:grpSpPr bwMode="auto">
          <a:xfrm>
            <a:off x="2373313" y="1646238"/>
            <a:ext cx="3657600" cy="5410200"/>
            <a:chOff x="-38100" y="5366940"/>
            <a:chExt cx="9296400" cy="5411645"/>
          </a:xfrm>
        </p:grpSpPr>
        <p:sp>
          <p:nvSpPr>
            <p:cNvPr id="5" name="Rektangel 18"/>
            <p:cNvSpPr/>
            <p:nvPr/>
          </p:nvSpPr>
          <p:spPr>
            <a:xfrm>
              <a:off x="-1787" y="5549551"/>
              <a:ext cx="9223772" cy="5229034"/>
            </a:xfrm>
            <a:prstGeom prst="rect">
              <a:avLst/>
            </a:prstGeom>
            <a:gradFill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162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a-DK" kern="0">
                <a:solidFill>
                  <a:sysClr val="window" lastClr="FFFFFF"/>
                </a:solidFill>
                <a:latin typeface="Calibri"/>
              </a:endParaRPr>
            </a:p>
          </p:txBody>
        </p:sp>
        <p:grpSp>
          <p:nvGrpSpPr>
            <p:cNvPr id="16398" name="Grupper 13"/>
            <p:cNvGrpSpPr>
              <a:grpSpLocks/>
            </p:cNvGrpSpPr>
            <p:nvPr/>
          </p:nvGrpSpPr>
          <p:grpSpPr bwMode="auto">
            <a:xfrm>
              <a:off x="-38100" y="5366940"/>
              <a:ext cx="9296400" cy="212782"/>
              <a:chOff x="0" y="1536700"/>
              <a:chExt cx="9144000" cy="317275"/>
            </a:xfrm>
          </p:grpSpPr>
          <p:sp>
            <p:nvSpPr>
              <p:cNvPr id="7" name="Rektangel 20"/>
              <p:cNvSpPr/>
              <p:nvPr/>
            </p:nvSpPr>
            <p:spPr>
              <a:xfrm>
                <a:off x="0" y="1536700"/>
                <a:ext cx="9144000" cy="317275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8" name="Rektangel 21"/>
              <p:cNvSpPr/>
              <p:nvPr/>
            </p:nvSpPr>
            <p:spPr>
              <a:xfrm>
                <a:off x="0" y="1574800"/>
                <a:ext cx="9144000" cy="152400"/>
              </a:xfrm>
              <a:prstGeom prst="rect">
                <a:avLst/>
              </a:prstGeom>
              <a:gradFill rotWithShape="1">
                <a:gsLst>
                  <a:gs pos="100000">
                    <a:srgbClr val="FFFCF9">
                      <a:alpha val="79000"/>
                    </a:srgbClr>
                  </a:gs>
                  <a:gs pos="0">
                    <a:srgbClr val="E6E6E6">
                      <a:tint val="50000"/>
                      <a:shade val="100000"/>
                      <a:satMod val="350000"/>
                      <a:alpha val="0"/>
                    </a:srgbClr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 dirty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</p:grpSp>
      <p:sp>
        <p:nvSpPr>
          <p:cNvPr id="30" name="Text Box 17"/>
          <p:cNvSpPr txBox="1">
            <a:spLocks noChangeArrowheads="1"/>
          </p:cNvSpPr>
          <p:nvPr/>
        </p:nvSpPr>
        <p:spPr bwMode="auto">
          <a:xfrm>
            <a:off x="2678113" y="2179638"/>
            <a:ext cx="302577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buFont typeface="Times New Roman" pitchFamily="-109" charset="0"/>
              <a:buNone/>
              <a:defRPr/>
            </a:pPr>
            <a:r>
              <a:rPr lang="en-US" sz="1400" b="1" dirty="0">
                <a:latin typeface="Arial" pitchFamily="-109" charset="0"/>
              </a:rPr>
              <a:t>Current threats</a:t>
            </a:r>
          </a:p>
          <a:p>
            <a:pPr>
              <a:buFont typeface="Times New Roman" pitchFamily="-109" charset="0"/>
              <a:buNone/>
              <a:defRPr/>
            </a:pPr>
            <a:endParaRPr lang="en-US" sz="1400" dirty="0">
              <a:latin typeface="Arial" pitchFamily="-109" charset="0"/>
            </a:endParaRP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noProof="1">
                <a:latin typeface="Calibri" pitchFamily="-109" charset="0"/>
                <a:ea typeface="Arial" pitchFamily="-109" charset="0"/>
                <a:cs typeface="Arial" pitchFamily="-109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noProof="1">
                <a:latin typeface="Calibri" pitchFamily="-109" charset="0"/>
                <a:ea typeface="Arial" pitchFamily="-109" charset="0"/>
                <a:cs typeface="Arial" pitchFamily="-109" charset="0"/>
              </a:rPr>
              <a:t>Go ahead an replace it with your own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noProof="1">
                <a:latin typeface="Calibri" pitchFamily="-109" charset="0"/>
                <a:ea typeface="Arial" pitchFamily="-109" charset="0"/>
                <a:cs typeface="Arial" pitchFamily="-109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kern="0" dirty="0">
                <a:latin typeface="Calibri" pitchFamily="34" charset="0"/>
                <a:cs typeface="Arial" pitchFamily="34" charset="0"/>
              </a:rPr>
              <a:t>This is an example text. Go ahead and replace it with your own text. It is meant to give you a feeling of how the designs looks including text.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kern="0" dirty="0">
                <a:latin typeface="Calibri" pitchFamily="34" charset="0"/>
                <a:cs typeface="Arial" pitchFamily="34" charset="0"/>
              </a:rPr>
              <a:t>This is an example text. Go ahead and replace it with your own text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kern="0" dirty="0">
                <a:latin typeface="Calibri" pitchFamily="34" charset="0"/>
                <a:cs typeface="Arial" pitchFamily="34" charset="0"/>
              </a:rPr>
              <a:t>This is an example text. Go ahead and replace it with your own text</a:t>
            </a: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6564313" y="2179638"/>
            <a:ext cx="302577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buFont typeface="Times New Roman" pitchFamily="-109" charset="0"/>
              <a:buNone/>
              <a:defRPr/>
            </a:pPr>
            <a:r>
              <a:rPr lang="en-US" sz="1400" b="1" dirty="0">
                <a:latin typeface="Arial" pitchFamily="-109" charset="0"/>
              </a:rPr>
              <a:t>Goals and project plan: threats</a:t>
            </a:r>
          </a:p>
          <a:p>
            <a:pPr>
              <a:buFont typeface="Times New Roman" pitchFamily="-109" charset="0"/>
              <a:buNone/>
              <a:defRPr/>
            </a:pPr>
            <a:endParaRPr lang="en-US" sz="1400" dirty="0">
              <a:latin typeface="Arial" pitchFamily="-109" charset="0"/>
            </a:endParaRP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noProof="1">
                <a:latin typeface="Calibri" pitchFamily="-109" charset="0"/>
                <a:ea typeface="Arial" pitchFamily="-109" charset="0"/>
                <a:cs typeface="Arial" pitchFamily="-109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noProof="1">
                <a:latin typeface="Calibri" pitchFamily="-109" charset="0"/>
                <a:ea typeface="Arial" pitchFamily="-109" charset="0"/>
                <a:cs typeface="Arial" pitchFamily="-109" charset="0"/>
              </a:rPr>
              <a:t>Go ahead an replace it with your own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noProof="1">
                <a:latin typeface="Calibri" pitchFamily="-109" charset="0"/>
                <a:ea typeface="Arial" pitchFamily="-109" charset="0"/>
                <a:cs typeface="Arial" pitchFamily="-109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kern="0" dirty="0">
                <a:latin typeface="Calibri" pitchFamily="34" charset="0"/>
                <a:cs typeface="Arial" pitchFamily="34" charset="0"/>
              </a:rPr>
              <a:t>This is an example text. Go ahead and replace it with your own text. It is meant to give you a feeling of how the designs looks including text.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kern="0" dirty="0">
                <a:latin typeface="Calibri" pitchFamily="34" charset="0"/>
                <a:cs typeface="Arial" pitchFamily="34" charset="0"/>
              </a:rPr>
              <a:t>This is an example text. Go ahead and replace it with your own text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kern="0" dirty="0">
                <a:latin typeface="Calibri" pitchFamily="34" charset="0"/>
                <a:cs typeface="Arial" pitchFamily="34" charset="0"/>
              </a:rPr>
              <a:t>This is an example text. Go ahead and replace it with your own text</a:t>
            </a:r>
          </a:p>
        </p:txBody>
      </p:sp>
      <p:sp>
        <p:nvSpPr>
          <p:cNvPr id="16396" name="Tekstboks 3"/>
          <p:cNvSpPr txBox="1">
            <a:spLocks noChangeArrowheads="1"/>
          </p:cNvSpPr>
          <p:nvPr/>
        </p:nvSpPr>
        <p:spPr bwMode="auto">
          <a:xfrm>
            <a:off x="242888" y="273050"/>
            <a:ext cx="16906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>
                <a:latin typeface="Calibri" pitchFamily="34" charset="0"/>
                <a:ea typeface="Calibri" pitchFamily="34" charset="0"/>
                <a:cs typeface="Calibri" pitchFamily="34" charset="0"/>
              </a:rPr>
              <a:t>SWOT </a:t>
            </a:r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ANALYSIS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 flipV="1">
            <a:off x="0" y="1650966"/>
            <a:ext cx="10080625" cy="2052671"/>
          </a:xfrm>
          <a:prstGeom prst="rect">
            <a:avLst/>
          </a:prstGeom>
          <a:gradFill rotWithShape="1">
            <a:gsLst>
              <a:gs pos="61000">
                <a:sysClr val="window" lastClr="FFFFFF">
                  <a:alpha val="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1236210" y="4303944"/>
            <a:ext cx="987588" cy="1048912"/>
          </a:xfrm>
          <a:prstGeom prst="rect">
            <a:avLst/>
          </a:prstGeom>
          <a:noFill/>
          <a:scene3d>
            <a:camera prst="isometricOffAxis1Right">
              <a:rot lat="775397" lon="20592968" rev="0"/>
            </a:camera>
            <a:lightRig rig="threePt" dir="t"/>
          </a:scene3d>
        </p:spPr>
        <p:txBody>
          <a:bodyPr>
            <a:spAutoFit/>
            <a:sp3d extrusionH="304800"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rgbClr val="0070C0"/>
                </a:solidFill>
                <a:effectLst>
                  <a:outerShdw blurRad="127000" dir="5220000" sy="-20000" rotWithShape="0">
                    <a:prstClr val="black">
                      <a:alpha val="25000"/>
                    </a:prstClr>
                  </a:outerShdw>
                </a:effectLst>
                <a:latin typeface="Verdana" pitchFamily="34" charset="0"/>
              </a:rPr>
              <a:t>S</a:t>
            </a:r>
          </a:p>
        </p:txBody>
      </p:sp>
      <p:sp>
        <p:nvSpPr>
          <p:cNvPr id="3" name="TextBox 2"/>
          <p:cNvSpPr txBox="1"/>
          <p:nvPr/>
        </p:nvSpPr>
        <p:spPr bwMode="auto">
          <a:xfrm>
            <a:off x="2647048" y="4285130"/>
            <a:ext cx="987588" cy="1993625"/>
          </a:xfrm>
          <a:prstGeom prst="rect">
            <a:avLst/>
          </a:prstGeom>
          <a:noFill/>
          <a:scene3d>
            <a:camera prst="isometricOffAxis1Right">
              <a:rot lat="775397" lon="20592968" rev="0"/>
            </a:camera>
            <a:lightRig rig="threePt" dir="t"/>
          </a:scene3d>
        </p:spPr>
        <p:txBody>
          <a:bodyPr>
            <a:spAutoFit/>
            <a:sp3d extrusionH="304800"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rgbClr val="595959"/>
                </a:solidFill>
                <a:effectLst>
                  <a:outerShdw blurRad="127000" dir="5220000" sy="-20000" rotWithShape="0">
                    <a:prstClr val="black">
                      <a:alpha val="20000"/>
                    </a:prstClr>
                  </a:outerShdw>
                </a:effectLst>
                <a:latin typeface="Verdana" pitchFamily="34" charset="0"/>
              </a:rPr>
              <a:t>W</a:t>
            </a:r>
          </a:p>
        </p:txBody>
      </p:sp>
      <p:sp>
        <p:nvSpPr>
          <p:cNvPr id="4" name="TextBox 3"/>
          <p:cNvSpPr txBox="1"/>
          <p:nvPr/>
        </p:nvSpPr>
        <p:spPr bwMode="auto">
          <a:xfrm>
            <a:off x="1174191" y="5921665"/>
            <a:ext cx="987588" cy="1048912"/>
          </a:xfrm>
          <a:prstGeom prst="rect">
            <a:avLst/>
          </a:prstGeom>
          <a:noFill/>
          <a:scene3d>
            <a:camera prst="isometricOffAxis1Right">
              <a:rot lat="775397" lon="20592968" rev="0"/>
            </a:camera>
            <a:lightRig rig="threePt" dir="t"/>
          </a:scene3d>
        </p:spPr>
        <p:txBody>
          <a:bodyPr>
            <a:spAutoFit/>
            <a:sp3d extrusionH="304800"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rgbClr val="326609"/>
                </a:solidFill>
                <a:effectLst>
                  <a:outerShdw blurRad="127000" dir="5220000" sy="-20000" rotWithShape="0">
                    <a:prstClr val="black">
                      <a:alpha val="20000"/>
                    </a:prstClr>
                  </a:outerShdw>
                </a:effectLst>
                <a:latin typeface="Verdana" pitchFamily="34" charset="0"/>
              </a:rPr>
              <a:t>O</a:t>
            </a:r>
          </a:p>
        </p:txBody>
      </p:sp>
      <p:sp>
        <p:nvSpPr>
          <p:cNvPr id="5" name="TextBox 4"/>
          <p:cNvSpPr txBox="1"/>
          <p:nvPr/>
        </p:nvSpPr>
        <p:spPr bwMode="auto">
          <a:xfrm>
            <a:off x="2829575" y="5931071"/>
            <a:ext cx="987588" cy="1048912"/>
          </a:xfrm>
          <a:prstGeom prst="rect">
            <a:avLst/>
          </a:prstGeom>
          <a:noFill/>
          <a:scene3d>
            <a:camera prst="isometricOffAxis1Right">
              <a:rot lat="775397" lon="20592968" rev="0"/>
            </a:camera>
            <a:lightRig rig="threePt" dir="t"/>
          </a:scene3d>
        </p:spPr>
        <p:txBody>
          <a:bodyPr>
            <a:spAutoFit/>
            <a:sp3d extrusionH="304800"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bg1">
                    <a:lumMod val="65000"/>
                  </a:schemeClr>
                </a:solidFill>
                <a:effectLst>
                  <a:outerShdw blurRad="127000" dir="5220000" sy="-20000" rotWithShape="0">
                    <a:prstClr val="black">
                      <a:alpha val="20000"/>
                    </a:prstClr>
                  </a:outerShdw>
                </a:effectLst>
                <a:latin typeface="Verdana" pitchFamily="34" charset="0"/>
              </a:rPr>
              <a:t>T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514825" y="5741080"/>
            <a:ext cx="1458688" cy="1459422"/>
          </a:xfrm>
          <a:prstGeom prst="rect">
            <a:avLst/>
          </a:prstGeom>
          <a:gradFill>
            <a:gsLst>
              <a:gs pos="0">
                <a:schemeClr val="bg1">
                  <a:lumMod val="95000"/>
                  <a:alpha val="25000"/>
                </a:schemeClr>
              </a:gs>
              <a:gs pos="100000">
                <a:schemeClr val="bg1">
                  <a:lumMod val="65000"/>
                  <a:alpha val="39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OffAxis1Right">
              <a:rot lat="775397" lon="20592968" rev="0"/>
            </a:camera>
            <a:lightRig rig="threePt" dir="t"/>
          </a:scene3d>
          <a:sp3d extrusionH="13525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944321" y="5835141"/>
            <a:ext cx="1458688" cy="1459422"/>
          </a:xfrm>
          <a:prstGeom prst="rect">
            <a:avLst/>
          </a:prstGeom>
          <a:gradFill>
            <a:gsLst>
              <a:gs pos="0">
                <a:schemeClr val="bg1">
                  <a:lumMod val="95000"/>
                  <a:alpha val="25000"/>
                </a:schemeClr>
              </a:gs>
              <a:gs pos="100000">
                <a:schemeClr val="bg1">
                  <a:lumMod val="65000"/>
                  <a:alpha val="39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OffAxis1Right">
              <a:rot lat="775397" lon="20592968" rev="0"/>
            </a:camera>
            <a:lightRig rig="threePt" dir="t"/>
          </a:scene3d>
          <a:sp3d extrusionH="13525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>
              <a:solidFill>
                <a:srgbClr val="326609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477208" y="4160838"/>
            <a:ext cx="1458688" cy="1459422"/>
          </a:xfrm>
          <a:prstGeom prst="rect">
            <a:avLst/>
          </a:prstGeom>
          <a:gradFill>
            <a:gsLst>
              <a:gs pos="0">
                <a:schemeClr val="bg1">
                  <a:lumMod val="95000"/>
                  <a:alpha val="25000"/>
                </a:schemeClr>
              </a:gs>
              <a:gs pos="100000">
                <a:schemeClr val="bg1">
                  <a:lumMod val="65000"/>
                  <a:alpha val="39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OffAxis1Right">
              <a:rot lat="775397" lon="20592968" rev="0"/>
            </a:camera>
            <a:lightRig rig="threePt" dir="t"/>
          </a:scene3d>
          <a:sp3d extrusionH="13525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 dirty="0">
              <a:solidFill>
                <a:srgbClr val="595959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25513" y="4254900"/>
            <a:ext cx="1458688" cy="1459422"/>
          </a:xfrm>
          <a:prstGeom prst="rect">
            <a:avLst/>
          </a:prstGeom>
          <a:gradFill>
            <a:gsLst>
              <a:gs pos="0">
                <a:schemeClr val="bg1">
                  <a:lumMod val="95000"/>
                  <a:alpha val="25000"/>
                </a:schemeClr>
              </a:gs>
              <a:gs pos="100000">
                <a:schemeClr val="bg1">
                  <a:lumMod val="65000"/>
                  <a:alpha val="39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isometricOffAxis1Right">
              <a:rot lat="775397" lon="20592968" rev="0"/>
            </a:camera>
            <a:lightRig rig="threePt" dir="t"/>
          </a:scene3d>
          <a:sp3d extrusionH="135255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rgbClr val="0070C0"/>
              </a:solidFill>
            </a:endParaRPr>
          </a:p>
        </p:txBody>
      </p:sp>
      <p:grpSp>
        <p:nvGrpSpPr>
          <p:cNvPr id="17421" name="Grupper 5"/>
          <p:cNvGrpSpPr>
            <a:grpSpLocks/>
          </p:cNvGrpSpPr>
          <p:nvPr/>
        </p:nvGrpSpPr>
        <p:grpSpPr bwMode="auto">
          <a:xfrm>
            <a:off x="4659313" y="1493838"/>
            <a:ext cx="4572000" cy="5410200"/>
            <a:chOff x="-38100" y="5366940"/>
            <a:chExt cx="9296400" cy="5411645"/>
          </a:xfrm>
        </p:grpSpPr>
        <p:sp>
          <p:nvSpPr>
            <p:cNvPr id="14" name="Rektangel 18"/>
            <p:cNvSpPr/>
            <p:nvPr/>
          </p:nvSpPr>
          <p:spPr>
            <a:xfrm>
              <a:off x="-2594" y="5549551"/>
              <a:ext cx="9225386" cy="5229034"/>
            </a:xfrm>
            <a:prstGeom prst="rect">
              <a:avLst/>
            </a:prstGeom>
            <a:gradFill rotWithShape="1">
              <a:gsLst>
                <a:gs pos="100000">
                  <a:schemeClr val="bg1">
                    <a:lumMod val="95000"/>
                  </a:schemeClr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a-DK" kern="0">
                <a:solidFill>
                  <a:sysClr val="window" lastClr="FFFFFF"/>
                </a:solidFill>
                <a:latin typeface="Calibri"/>
              </a:endParaRPr>
            </a:p>
          </p:txBody>
        </p:sp>
        <p:grpSp>
          <p:nvGrpSpPr>
            <p:cNvPr id="17426" name="Grupper 13"/>
            <p:cNvGrpSpPr>
              <a:grpSpLocks/>
            </p:cNvGrpSpPr>
            <p:nvPr/>
          </p:nvGrpSpPr>
          <p:grpSpPr bwMode="auto">
            <a:xfrm>
              <a:off x="-38100" y="5366940"/>
              <a:ext cx="9296400" cy="212782"/>
              <a:chOff x="0" y="1536700"/>
              <a:chExt cx="9144000" cy="317275"/>
            </a:xfrm>
          </p:grpSpPr>
          <p:sp>
            <p:nvSpPr>
              <p:cNvPr id="16" name="Rektangel 20"/>
              <p:cNvSpPr/>
              <p:nvPr/>
            </p:nvSpPr>
            <p:spPr>
              <a:xfrm>
                <a:off x="0" y="1536700"/>
                <a:ext cx="9144000" cy="317275"/>
              </a:xfrm>
              <a:prstGeom prst="rect">
                <a:avLst/>
              </a:prstGeom>
              <a:gradFill rotWithShape="1">
                <a:gsLst>
                  <a:gs pos="0">
                    <a:srgbClr val="00B0F0"/>
                  </a:gs>
                  <a:gs pos="100000">
                    <a:srgbClr val="00355C"/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sp>
            <p:nvSpPr>
              <p:cNvPr id="17" name="Rektangel 21"/>
              <p:cNvSpPr/>
              <p:nvPr/>
            </p:nvSpPr>
            <p:spPr>
              <a:xfrm>
                <a:off x="0" y="1574800"/>
                <a:ext cx="9144000" cy="152400"/>
              </a:xfrm>
              <a:prstGeom prst="rect">
                <a:avLst/>
              </a:prstGeom>
              <a:gradFill rotWithShape="1">
                <a:gsLst>
                  <a:gs pos="100000">
                    <a:srgbClr val="FFFCF9">
                      <a:alpha val="79000"/>
                    </a:srgbClr>
                  </a:gs>
                  <a:gs pos="0">
                    <a:srgbClr val="E6E6E6">
                      <a:tint val="50000"/>
                      <a:shade val="100000"/>
                      <a:satMod val="350000"/>
                      <a:alpha val="0"/>
                    </a:srgbClr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da-DK" kern="0" dirty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</p:grpSp>
      </p:grpSp>
      <p:sp>
        <p:nvSpPr>
          <p:cNvPr id="17422" name="Tekstboks 3"/>
          <p:cNvSpPr txBox="1">
            <a:spLocks noChangeArrowheads="1"/>
          </p:cNvSpPr>
          <p:nvPr/>
        </p:nvSpPr>
        <p:spPr bwMode="auto">
          <a:xfrm>
            <a:off x="239713" y="579438"/>
            <a:ext cx="1077912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Summary</a:t>
            </a:r>
          </a:p>
        </p:txBody>
      </p:sp>
      <p:sp>
        <p:nvSpPr>
          <p:cNvPr id="21" name="Text Box 17"/>
          <p:cNvSpPr txBox="1">
            <a:spLocks noChangeArrowheads="1"/>
          </p:cNvSpPr>
          <p:nvPr/>
        </p:nvSpPr>
        <p:spPr bwMode="auto">
          <a:xfrm>
            <a:off x="5116513" y="2179638"/>
            <a:ext cx="3733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buFont typeface="Times New Roman" pitchFamily="-109" charset="0"/>
              <a:buNone/>
              <a:defRPr/>
            </a:pPr>
            <a:r>
              <a:rPr lang="en-US" sz="1400" b="1" dirty="0">
                <a:latin typeface="Arial" pitchFamily="-109" charset="0"/>
              </a:rPr>
              <a:t>SWOT summary</a:t>
            </a:r>
          </a:p>
          <a:p>
            <a:pPr>
              <a:buFont typeface="Times New Roman" pitchFamily="-109" charset="0"/>
              <a:buNone/>
              <a:defRPr/>
            </a:pPr>
            <a:endParaRPr lang="en-US" sz="1400" dirty="0">
              <a:latin typeface="Arial" pitchFamily="-109" charset="0"/>
            </a:endParaRP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noProof="1">
                <a:latin typeface="Calibri" pitchFamily="-109" charset="0"/>
                <a:ea typeface="Arial" pitchFamily="-109" charset="0"/>
                <a:cs typeface="Arial" pitchFamily="-109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noProof="1">
                <a:latin typeface="Calibri" pitchFamily="-109" charset="0"/>
                <a:ea typeface="Arial" pitchFamily="-109" charset="0"/>
                <a:cs typeface="Arial" pitchFamily="-109" charset="0"/>
              </a:rPr>
              <a:t>Go ahead an replace it with your own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noProof="1">
                <a:latin typeface="Calibri" pitchFamily="-109" charset="0"/>
                <a:ea typeface="Arial" pitchFamily="-109" charset="0"/>
                <a:cs typeface="Arial" pitchFamily="-109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kern="0" dirty="0">
                <a:latin typeface="Calibri" pitchFamily="34" charset="0"/>
                <a:cs typeface="Arial" pitchFamily="34" charset="0"/>
              </a:rPr>
              <a:t>This is an example text. Go ahead and replace it with your own text. It is meant to give you a feeling of how the designs looks including text.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kern="0" dirty="0">
                <a:latin typeface="Calibri" pitchFamily="34" charset="0"/>
                <a:cs typeface="Arial" pitchFamily="34" charset="0"/>
              </a:rPr>
              <a:t>This is an example text. Go ahead and replace it with your own text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-109" charset="0"/>
              <a:buChar char="•"/>
              <a:defRPr/>
            </a:pPr>
            <a:r>
              <a:rPr lang="en-US" sz="1400" kern="0" dirty="0">
                <a:latin typeface="Calibri" pitchFamily="34" charset="0"/>
                <a:cs typeface="Arial" pitchFamily="34" charset="0"/>
              </a:rPr>
              <a:t>This is an example text. Go ahead and replace it with your own text</a:t>
            </a:r>
          </a:p>
        </p:txBody>
      </p:sp>
      <p:sp>
        <p:nvSpPr>
          <p:cNvPr id="17424" name="Tekstboks 3"/>
          <p:cNvSpPr txBox="1">
            <a:spLocks noChangeArrowheads="1"/>
          </p:cNvSpPr>
          <p:nvPr/>
        </p:nvSpPr>
        <p:spPr bwMode="auto">
          <a:xfrm>
            <a:off x="242888" y="273050"/>
            <a:ext cx="16906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>
                <a:latin typeface="Calibri" pitchFamily="34" charset="0"/>
                <a:ea typeface="Calibri" pitchFamily="34" charset="0"/>
                <a:cs typeface="Calibri" pitchFamily="34" charset="0"/>
              </a:rPr>
              <a:t>SWOT </a:t>
            </a:r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ANALYSIS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544512" y="4237034"/>
            <a:ext cx="4466439" cy="3048000"/>
          </a:xfrm>
          <a:prstGeom prst="rect">
            <a:avLst/>
          </a:prstGeom>
          <a:gradFill flip="none" rotWithShape="1">
            <a:gsLst>
              <a:gs pos="0">
                <a:srgbClr val="AFE87E"/>
              </a:gs>
              <a:gs pos="100000">
                <a:srgbClr val="64D011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549592" y="1189037"/>
            <a:ext cx="4466439" cy="3048000"/>
          </a:xfrm>
          <a:prstGeom prst="rect">
            <a:avLst/>
          </a:prstGeom>
          <a:gradFill flip="none" rotWithShape="1">
            <a:gsLst>
              <a:gs pos="0">
                <a:srgbClr val="A5D8F9"/>
              </a:gs>
              <a:gs pos="100000">
                <a:srgbClr val="0070C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4104" name="TextBox 16"/>
          <p:cNvSpPr txBox="1">
            <a:spLocks noChangeArrowheads="1"/>
          </p:cNvSpPr>
          <p:nvPr/>
        </p:nvSpPr>
        <p:spPr bwMode="auto">
          <a:xfrm>
            <a:off x="1387475" y="1265238"/>
            <a:ext cx="3505200" cy="493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/>
              <a:t>Strengths</a:t>
            </a:r>
          </a:p>
          <a:p>
            <a:endParaRPr lang="en-US" sz="1200" dirty="0"/>
          </a:p>
        </p:txBody>
      </p:sp>
      <p:sp>
        <p:nvSpPr>
          <p:cNvPr id="4105" name="TextBox 16"/>
          <p:cNvSpPr txBox="1">
            <a:spLocks noChangeArrowheads="1"/>
          </p:cNvSpPr>
          <p:nvPr/>
        </p:nvSpPr>
        <p:spPr bwMode="auto">
          <a:xfrm>
            <a:off x="1387475" y="4313238"/>
            <a:ext cx="3505200" cy="493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/>
              <a:t>Opportunities</a:t>
            </a:r>
          </a:p>
          <a:p>
            <a:endParaRPr lang="en-US" sz="1200" dirty="0"/>
          </a:p>
        </p:txBody>
      </p:sp>
      <p:sp>
        <p:nvSpPr>
          <p:cNvPr id="6" name="Rectangle 5"/>
          <p:cNvSpPr/>
          <p:nvPr/>
        </p:nvSpPr>
        <p:spPr bwMode="auto">
          <a:xfrm>
            <a:off x="5040312" y="1189038"/>
            <a:ext cx="4466439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5045392" y="4237037"/>
            <a:ext cx="4466439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4112" name="TextBox 16"/>
          <p:cNvSpPr txBox="1">
            <a:spLocks noChangeArrowheads="1"/>
          </p:cNvSpPr>
          <p:nvPr/>
        </p:nvSpPr>
        <p:spPr bwMode="auto">
          <a:xfrm>
            <a:off x="5883275" y="4313238"/>
            <a:ext cx="3505200" cy="550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/>
              <a:t>Threats</a:t>
            </a:r>
          </a:p>
          <a:p>
            <a:endParaRPr lang="en-US" sz="1600" b="1" dirty="0"/>
          </a:p>
        </p:txBody>
      </p:sp>
      <p:sp>
        <p:nvSpPr>
          <p:cNvPr id="4113" name="TextBox 16"/>
          <p:cNvSpPr txBox="1">
            <a:spLocks noChangeArrowheads="1"/>
          </p:cNvSpPr>
          <p:nvPr/>
        </p:nvSpPr>
        <p:spPr bwMode="auto">
          <a:xfrm>
            <a:off x="5883275" y="1265238"/>
            <a:ext cx="3505200" cy="751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/>
              <a:t>Weaknesses</a:t>
            </a:r>
          </a:p>
          <a:p>
            <a:endParaRPr lang="en-US" sz="1200" dirty="0"/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</a:pPr>
            <a:endParaRPr lang="en-US" sz="1400" noProof="1">
              <a:latin typeface="Calibri" pitchFamily="34" charset="0"/>
              <a:cs typeface="Arial" charset="0"/>
            </a:endParaRPr>
          </a:p>
        </p:txBody>
      </p:sp>
      <p:grpSp>
        <p:nvGrpSpPr>
          <p:cNvPr id="4114" name="Group 21"/>
          <p:cNvGrpSpPr>
            <a:grpSpLocks/>
          </p:cNvGrpSpPr>
          <p:nvPr/>
        </p:nvGrpSpPr>
        <p:grpSpPr bwMode="auto">
          <a:xfrm>
            <a:off x="549275" y="1189038"/>
            <a:ext cx="736600" cy="736600"/>
            <a:chOff x="8240712" y="5684837"/>
            <a:chExt cx="736910" cy="737125"/>
          </a:xfrm>
        </p:grpSpPr>
        <p:sp>
          <p:nvSpPr>
            <p:cNvPr id="12" name="Rectangle 11"/>
            <p:cNvSpPr/>
            <p:nvPr/>
          </p:nvSpPr>
          <p:spPr bwMode="auto">
            <a:xfrm>
              <a:off x="8240712" y="5684837"/>
              <a:ext cx="736910" cy="737125"/>
            </a:xfrm>
            <a:prstGeom prst="rect">
              <a:avLst/>
            </a:prstGeom>
            <a:gradFill>
              <a:gsLst>
                <a:gs pos="0">
                  <a:srgbClr val="00B0F0">
                    <a:alpha val="30000"/>
                  </a:srgbClr>
                </a:gs>
                <a:gs pos="100000">
                  <a:srgbClr val="004C84">
                    <a:alpha val="65000"/>
                  </a:srgbClr>
                </a:gs>
              </a:gsLst>
              <a:lin ang="54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extrusionH="1003300"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 sz="240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346961" y="5795613"/>
              <a:ext cx="498843" cy="44012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buFont typeface="Times New Roman" pitchFamily="16" charset="0"/>
                <a:buNone/>
                <a:defRPr/>
              </a:pPr>
              <a:r>
                <a:rPr lang="en-US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innerShdw blurRad="63500" dist="76200" dir="13500000">
                      <a:prstClr val="black">
                        <a:alpha val="38000"/>
                      </a:prstClr>
                    </a:innerShdw>
                  </a:effectLst>
                  <a:latin typeface="Verdana" pitchFamily="34" charset="0"/>
                </a:rPr>
                <a:t>S</a:t>
              </a:r>
            </a:p>
          </p:txBody>
        </p:sp>
      </p:grpSp>
      <p:grpSp>
        <p:nvGrpSpPr>
          <p:cNvPr id="4115" name="Group 18"/>
          <p:cNvGrpSpPr>
            <a:grpSpLocks/>
          </p:cNvGrpSpPr>
          <p:nvPr/>
        </p:nvGrpSpPr>
        <p:grpSpPr bwMode="auto">
          <a:xfrm>
            <a:off x="5045075" y="1189038"/>
            <a:ext cx="736600" cy="736600"/>
            <a:chOff x="5040312" y="731837"/>
            <a:chExt cx="736910" cy="737125"/>
          </a:xfrm>
        </p:grpSpPr>
        <p:sp>
          <p:nvSpPr>
            <p:cNvPr id="10" name="Rectangle 9"/>
            <p:cNvSpPr/>
            <p:nvPr/>
          </p:nvSpPr>
          <p:spPr bwMode="auto">
            <a:xfrm>
              <a:off x="5040312" y="731837"/>
              <a:ext cx="736910" cy="737125"/>
            </a:xfrm>
            <a:prstGeom prst="rect">
              <a:avLst/>
            </a:prstGeom>
            <a:gradFill>
              <a:gsLst>
                <a:gs pos="0">
                  <a:schemeClr val="bg1">
                    <a:lumMod val="75000"/>
                    <a:alpha val="58000"/>
                  </a:schemeClr>
                </a:gs>
                <a:gs pos="100000">
                  <a:schemeClr val="tx1">
                    <a:lumMod val="65000"/>
                    <a:lumOff val="35000"/>
                    <a:alpha val="74000"/>
                  </a:schemeClr>
                </a:gs>
              </a:gsLst>
              <a:lin ang="54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extrusionH="1003300"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 sz="240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096452" y="872442"/>
              <a:ext cx="596410" cy="44012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buFont typeface="Times New Roman" pitchFamily="16" charset="0"/>
                <a:buNone/>
                <a:defRPr/>
              </a:pPr>
              <a:r>
                <a:rPr lang="en-US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innerShdw blurRad="63500" dist="76200" dir="13500000">
                      <a:prstClr val="black">
                        <a:alpha val="38000"/>
                      </a:prstClr>
                    </a:innerShdw>
                  </a:effectLst>
                  <a:latin typeface="Verdana" pitchFamily="34" charset="0"/>
                </a:rPr>
                <a:t>W</a:t>
              </a:r>
            </a:p>
          </p:txBody>
        </p:sp>
      </p:grpSp>
      <p:grpSp>
        <p:nvGrpSpPr>
          <p:cNvPr id="4116" name="Group 19"/>
          <p:cNvGrpSpPr>
            <a:grpSpLocks/>
          </p:cNvGrpSpPr>
          <p:nvPr/>
        </p:nvGrpSpPr>
        <p:grpSpPr bwMode="auto">
          <a:xfrm>
            <a:off x="5045075" y="4237038"/>
            <a:ext cx="736600" cy="736600"/>
            <a:chOff x="9030172" y="6475566"/>
            <a:chExt cx="736910" cy="737125"/>
          </a:xfrm>
        </p:grpSpPr>
        <p:sp>
          <p:nvSpPr>
            <p:cNvPr id="11" name="Rectangle 10"/>
            <p:cNvSpPr/>
            <p:nvPr/>
          </p:nvSpPr>
          <p:spPr bwMode="auto">
            <a:xfrm>
              <a:off x="9030172" y="6475566"/>
              <a:ext cx="736910" cy="737125"/>
            </a:xfrm>
            <a:prstGeom prst="rect">
              <a:avLst/>
            </a:prstGeom>
            <a:gradFill>
              <a:gsLst>
                <a:gs pos="0">
                  <a:schemeClr val="bg1">
                    <a:lumMod val="85000"/>
                    <a:alpha val="66000"/>
                  </a:schemeClr>
                </a:gs>
                <a:gs pos="100000">
                  <a:schemeClr val="bg1">
                    <a:lumMod val="65000"/>
                    <a:alpha val="75000"/>
                  </a:schemeClr>
                </a:gs>
              </a:gsLst>
              <a:lin ang="54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extrusionH="1003300"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 sz="240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215279" y="6611247"/>
              <a:ext cx="498843" cy="44012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buFont typeface="Times New Roman" pitchFamily="16" charset="0"/>
                <a:buNone/>
                <a:defRPr/>
              </a:pPr>
              <a:r>
                <a:rPr lang="en-US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innerShdw blurRad="63500" dist="76200" dir="13500000">
                      <a:prstClr val="black">
                        <a:alpha val="38000"/>
                      </a:prstClr>
                    </a:innerShdw>
                  </a:effectLst>
                  <a:latin typeface="Verdana" pitchFamily="34" charset="0"/>
                </a:rPr>
                <a:t>T</a:t>
              </a:r>
            </a:p>
          </p:txBody>
        </p:sp>
      </p:grpSp>
      <p:grpSp>
        <p:nvGrpSpPr>
          <p:cNvPr id="4117" name="Group 20"/>
          <p:cNvGrpSpPr>
            <a:grpSpLocks/>
          </p:cNvGrpSpPr>
          <p:nvPr/>
        </p:nvGrpSpPr>
        <p:grpSpPr bwMode="auto">
          <a:xfrm>
            <a:off x="549275" y="4262438"/>
            <a:ext cx="736600" cy="736600"/>
            <a:chOff x="8240712" y="6468732"/>
            <a:chExt cx="736910" cy="737125"/>
          </a:xfrm>
        </p:grpSpPr>
        <p:sp>
          <p:nvSpPr>
            <p:cNvPr id="16" name="Rectangle 15"/>
            <p:cNvSpPr/>
            <p:nvPr/>
          </p:nvSpPr>
          <p:spPr bwMode="auto">
            <a:xfrm>
              <a:off x="8240712" y="6468732"/>
              <a:ext cx="736910" cy="737125"/>
            </a:xfrm>
            <a:prstGeom prst="rect">
              <a:avLst/>
            </a:prstGeom>
            <a:gradFill>
              <a:gsLst>
                <a:gs pos="0">
                  <a:srgbClr val="64D011">
                    <a:alpha val="70000"/>
                  </a:srgbClr>
                </a:gs>
                <a:gs pos="100000">
                  <a:srgbClr val="326609">
                    <a:alpha val="88000"/>
                  </a:srgbClr>
                </a:gs>
              </a:gsLst>
              <a:lin ang="54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extrusionH="1003300"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 sz="240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349466" y="6612811"/>
              <a:ext cx="498843" cy="44012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buFont typeface="Times New Roman" pitchFamily="16" charset="0"/>
                <a:buNone/>
                <a:defRPr/>
              </a:pPr>
              <a:r>
                <a:rPr lang="en-US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innerShdw blurRad="63500" dist="76200" dir="13500000">
                      <a:prstClr val="black">
                        <a:alpha val="38000"/>
                      </a:prstClr>
                    </a:innerShdw>
                  </a:effectLst>
                  <a:latin typeface="Verdana" pitchFamily="34" charset="0"/>
                </a:rPr>
                <a:t>O</a:t>
              </a:r>
            </a:p>
          </p:txBody>
        </p:sp>
      </p:grpSp>
      <p:sp>
        <p:nvSpPr>
          <p:cNvPr id="4118" name="Tekstboks 3"/>
          <p:cNvSpPr txBox="1">
            <a:spLocks noChangeArrowheads="1"/>
          </p:cNvSpPr>
          <p:nvPr/>
        </p:nvSpPr>
        <p:spPr bwMode="auto">
          <a:xfrm>
            <a:off x="239713" y="579438"/>
            <a:ext cx="160813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Primary factors</a:t>
            </a:r>
          </a:p>
        </p:txBody>
      </p:sp>
      <p:sp>
        <p:nvSpPr>
          <p:cNvPr id="4119" name="Tekstboks 3"/>
          <p:cNvSpPr txBox="1">
            <a:spLocks noChangeArrowheads="1"/>
          </p:cNvSpPr>
          <p:nvPr/>
        </p:nvSpPr>
        <p:spPr bwMode="auto">
          <a:xfrm>
            <a:off x="242888" y="273050"/>
            <a:ext cx="16906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>
                <a:latin typeface="Calibri" pitchFamily="34" charset="0"/>
                <a:ea typeface="Calibri" pitchFamily="34" charset="0"/>
                <a:cs typeface="Calibri" pitchFamily="34" charset="0"/>
              </a:rPr>
              <a:t>SWOT </a:t>
            </a:r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ANALYSIS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5507004"/>
            <a:ext cx="10080625" cy="2052671"/>
          </a:xfrm>
          <a:prstGeom prst="rect">
            <a:avLst/>
          </a:prstGeom>
          <a:gradFill rotWithShape="1">
            <a:gsLst>
              <a:gs pos="61000">
                <a:sysClr val="window" lastClr="FFFFFF">
                  <a:alpha val="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4202112" y="574357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100000">
                <a:srgbClr val="004C84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603832" y="844103"/>
            <a:ext cx="772479" cy="1036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916112" y="2751137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A5D8F9"/>
              </a:gs>
              <a:gs pos="100000">
                <a:srgbClr val="0070C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386512" y="2751137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A5D8F9"/>
              </a:gs>
              <a:gs pos="100000">
                <a:srgbClr val="0070C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4212272" y="2751137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A5D8F9"/>
              </a:gs>
              <a:gs pos="100000">
                <a:srgbClr val="0070C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392112" y="4951739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A5D8F9"/>
              </a:gs>
              <a:gs pos="100000">
                <a:srgbClr val="0070C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8240712" y="4951739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A5D8F9"/>
              </a:gs>
              <a:gs pos="100000">
                <a:srgbClr val="0070C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 bwMode="auto">
          <a:xfrm>
            <a:off x="4212272" y="4951739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A5D8F9"/>
              </a:gs>
              <a:gs pos="100000">
                <a:srgbClr val="0070C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5133" name="TextBox 16"/>
          <p:cNvSpPr txBox="1">
            <a:spLocks noChangeArrowheads="1"/>
          </p:cNvSpPr>
          <p:nvPr/>
        </p:nvSpPr>
        <p:spPr bwMode="auto">
          <a:xfrm>
            <a:off x="1925638" y="2868613"/>
            <a:ext cx="1600200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Strength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24" name="Nedadbuet pil 24"/>
          <p:cNvSpPr>
            <a:spLocks noChangeArrowheads="1"/>
          </p:cNvSpPr>
          <p:nvPr/>
        </p:nvSpPr>
        <p:spPr bwMode="auto">
          <a:xfrm>
            <a:off x="5903913" y="1277938"/>
            <a:ext cx="1203325" cy="1038225"/>
          </a:xfrm>
          <a:custGeom>
            <a:avLst/>
            <a:gdLst>
              <a:gd name="T0" fmla="*/ 150958 w 1203728"/>
              <a:gd name="T1" fmla="*/ 91380 h 1038311"/>
              <a:gd name="T2" fmla="*/ 301919 w 1203728"/>
              <a:gd name="T3" fmla="*/ 73105 h 1038311"/>
              <a:gd name="T4" fmla="*/ 964522 w 1203728"/>
              <a:gd name="T5" fmla="*/ 530013 h 1038311"/>
              <a:gd name="T6" fmla="*/ 1203325 w 1203728"/>
              <a:gd name="T7" fmla="*/ 530012 h 1038311"/>
              <a:gd name="T8" fmla="*/ 930377 w 1203728"/>
              <a:gd name="T9" fmla="*/ 1038225 h 1038311"/>
              <a:gd name="T10" fmla="*/ 423801 w 1203728"/>
              <a:gd name="T11" fmla="*/ 530012 h 1038311"/>
              <a:gd name="T12" fmla="*/ 662603 w 1203728"/>
              <a:gd name="T13" fmla="*/ 530012 h 1038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03728"/>
              <a:gd name="T22" fmla="*/ 0 h 1038311"/>
              <a:gd name="T23" fmla="*/ 1203728 w 1203728"/>
              <a:gd name="T24" fmla="*/ 1038311 h 1038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03728" h="1038311" stroke="0" extrusionOk="0">
                <a:moveTo>
                  <a:pt x="930689" y="1038311"/>
                </a:moveTo>
                <a:lnTo>
                  <a:pt x="423943" y="530056"/>
                </a:lnTo>
                <a:lnTo>
                  <a:pt x="662825" y="530056"/>
                </a:lnTo>
                <a:cubicBezTo>
                  <a:pt x="520679" y="245966"/>
                  <a:pt x="269942" y="73111"/>
                  <a:pt x="0" y="73110"/>
                </a:cubicBezTo>
                <a:lnTo>
                  <a:pt x="302020" y="73111"/>
                </a:ln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close/>
              </a:path>
              <a:path w="1203728" h="1038311" stroke="0" extrusionOk="0">
                <a:moveTo>
                  <a:pt x="151011" y="91389"/>
                </a:moveTo>
                <a:cubicBezTo>
                  <a:pt x="150548" y="91389"/>
                  <a:pt x="143913" y="93355"/>
                  <a:pt x="143050" y="93748"/>
                </a:cubicBezTo>
                <a:lnTo>
                  <a:pt x="145831" y="93748"/>
                </a:lnTo>
                <a:cubicBezTo>
                  <a:pt x="147158" y="93355"/>
                  <a:pt x="150148" y="91782"/>
                  <a:pt x="151011" y="91389"/>
                </a:cubicBezTo>
                <a:close/>
              </a:path>
              <a:path w="1203728" h="1038311" fill="none" extrusionOk="0">
                <a:moveTo>
                  <a:pt x="151009" y="91388"/>
                </a:moveTo>
                <a:cubicBezTo>
                  <a:pt x="182470" y="87580"/>
                  <a:pt x="166381" y="0"/>
                  <a:pt x="302020" y="73111"/>
                </a:cubicBez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lnTo>
                  <a:pt x="423943" y="530056"/>
                </a:lnTo>
                <a:lnTo>
                  <a:pt x="662825" y="530056"/>
                </a:lnTo>
              </a:path>
            </a:pathLst>
          </a:cu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da-DK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25" name="Nedadbuet pil 24"/>
          <p:cNvSpPr>
            <a:spLocks noChangeArrowheads="1"/>
          </p:cNvSpPr>
          <p:nvPr/>
        </p:nvSpPr>
        <p:spPr bwMode="auto">
          <a:xfrm flipH="1">
            <a:off x="2817813" y="1277938"/>
            <a:ext cx="1203325" cy="1038225"/>
          </a:xfrm>
          <a:custGeom>
            <a:avLst/>
            <a:gdLst>
              <a:gd name="T0" fmla="*/ 150958 w 1203728"/>
              <a:gd name="T1" fmla="*/ 91380 h 1038311"/>
              <a:gd name="T2" fmla="*/ 301919 w 1203728"/>
              <a:gd name="T3" fmla="*/ 73105 h 1038311"/>
              <a:gd name="T4" fmla="*/ 964522 w 1203728"/>
              <a:gd name="T5" fmla="*/ 530013 h 1038311"/>
              <a:gd name="T6" fmla="*/ 1203325 w 1203728"/>
              <a:gd name="T7" fmla="*/ 530012 h 1038311"/>
              <a:gd name="T8" fmla="*/ 930377 w 1203728"/>
              <a:gd name="T9" fmla="*/ 1038225 h 1038311"/>
              <a:gd name="T10" fmla="*/ 423801 w 1203728"/>
              <a:gd name="T11" fmla="*/ 530012 h 1038311"/>
              <a:gd name="T12" fmla="*/ 662603 w 1203728"/>
              <a:gd name="T13" fmla="*/ 530012 h 1038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03728"/>
              <a:gd name="T22" fmla="*/ 0 h 1038311"/>
              <a:gd name="T23" fmla="*/ 1203728 w 1203728"/>
              <a:gd name="T24" fmla="*/ 1038311 h 1038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03728" h="1038311" stroke="0" extrusionOk="0">
                <a:moveTo>
                  <a:pt x="930689" y="1038311"/>
                </a:moveTo>
                <a:lnTo>
                  <a:pt x="423943" y="530056"/>
                </a:lnTo>
                <a:lnTo>
                  <a:pt x="662825" y="530056"/>
                </a:lnTo>
                <a:cubicBezTo>
                  <a:pt x="520679" y="245966"/>
                  <a:pt x="269942" y="73111"/>
                  <a:pt x="0" y="73110"/>
                </a:cubicBezTo>
                <a:lnTo>
                  <a:pt x="302020" y="73111"/>
                </a:ln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close/>
              </a:path>
              <a:path w="1203728" h="1038311" stroke="0" extrusionOk="0">
                <a:moveTo>
                  <a:pt x="151011" y="91389"/>
                </a:moveTo>
                <a:cubicBezTo>
                  <a:pt x="150548" y="91389"/>
                  <a:pt x="143913" y="93355"/>
                  <a:pt x="143050" y="93748"/>
                </a:cubicBezTo>
                <a:lnTo>
                  <a:pt x="145831" y="93748"/>
                </a:lnTo>
                <a:cubicBezTo>
                  <a:pt x="147158" y="93355"/>
                  <a:pt x="150148" y="91782"/>
                  <a:pt x="151011" y="91389"/>
                </a:cubicBezTo>
                <a:close/>
              </a:path>
              <a:path w="1203728" h="1038311" fill="none" extrusionOk="0">
                <a:moveTo>
                  <a:pt x="151009" y="91388"/>
                </a:moveTo>
                <a:cubicBezTo>
                  <a:pt x="182470" y="87580"/>
                  <a:pt x="166381" y="0"/>
                  <a:pt x="302020" y="73111"/>
                </a:cubicBez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lnTo>
                  <a:pt x="423943" y="530056"/>
                </a:lnTo>
                <a:lnTo>
                  <a:pt x="662825" y="530056"/>
                </a:lnTo>
              </a:path>
            </a:pathLst>
          </a:cu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da-DK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26" name="Nedadbuet pil 24"/>
          <p:cNvSpPr>
            <a:spLocks noChangeArrowheads="1"/>
          </p:cNvSpPr>
          <p:nvPr/>
        </p:nvSpPr>
        <p:spPr bwMode="auto">
          <a:xfrm>
            <a:off x="8012113" y="3563938"/>
            <a:ext cx="1203325" cy="1038225"/>
          </a:xfrm>
          <a:custGeom>
            <a:avLst/>
            <a:gdLst>
              <a:gd name="T0" fmla="*/ 150958 w 1203728"/>
              <a:gd name="T1" fmla="*/ 91380 h 1038311"/>
              <a:gd name="T2" fmla="*/ 301919 w 1203728"/>
              <a:gd name="T3" fmla="*/ 73105 h 1038311"/>
              <a:gd name="T4" fmla="*/ 964522 w 1203728"/>
              <a:gd name="T5" fmla="*/ 530013 h 1038311"/>
              <a:gd name="T6" fmla="*/ 1203325 w 1203728"/>
              <a:gd name="T7" fmla="*/ 530012 h 1038311"/>
              <a:gd name="T8" fmla="*/ 930377 w 1203728"/>
              <a:gd name="T9" fmla="*/ 1038225 h 1038311"/>
              <a:gd name="T10" fmla="*/ 423801 w 1203728"/>
              <a:gd name="T11" fmla="*/ 530012 h 1038311"/>
              <a:gd name="T12" fmla="*/ 662603 w 1203728"/>
              <a:gd name="T13" fmla="*/ 530012 h 1038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03728"/>
              <a:gd name="T22" fmla="*/ 0 h 1038311"/>
              <a:gd name="T23" fmla="*/ 1203728 w 1203728"/>
              <a:gd name="T24" fmla="*/ 1038311 h 1038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03728" h="1038311" stroke="0" extrusionOk="0">
                <a:moveTo>
                  <a:pt x="930689" y="1038311"/>
                </a:moveTo>
                <a:lnTo>
                  <a:pt x="423943" y="530056"/>
                </a:lnTo>
                <a:lnTo>
                  <a:pt x="662825" y="530056"/>
                </a:lnTo>
                <a:cubicBezTo>
                  <a:pt x="520679" y="245966"/>
                  <a:pt x="269942" y="73111"/>
                  <a:pt x="0" y="73110"/>
                </a:cubicBezTo>
                <a:lnTo>
                  <a:pt x="302020" y="73111"/>
                </a:ln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close/>
              </a:path>
              <a:path w="1203728" h="1038311" stroke="0" extrusionOk="0">
                <a:moveTo>
                  <a:pt x="151011" y="91389"/>
                </a:moveTo>
                <a:cubicBezTo>
                  <a:pt x="150548" y="91389"/>
                  <a:pt x="143913" y="93355"/>
                  <a:pt x="143050" y="93748"/>
                </a:cubicBezTo>
                <a:lnTo>
                  <a:pt x="145831" y="93748"/>
                </a:lnTo>
                <a:cubicBezTo>
                  <a:pt x="147158" y="93355"/>
                  <a:pt x="150148" y="91782"/>
                  <a:pt x="151011" y="91389"/>
                </a:cubicBezTo>
                <a:close/>
              </a:path>
              <a:path w="1203728" h="1038311" fill="none" extrusionOk="0">
                <a:moveTo>
                  <a:pt x="151009" y="91388"/>
                </a:moveTo>
                <a:cubicBezTo>
                  <a:pt x="182470" y="87580"/>
                  <a:pt x="166381" y="0"/>
                  <a:pt x="302020" y="73111"/>
                </a:cubicBez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lnTo>
                  <a:pt x="423943" y="530056"/>
                </a:lnTo>
                <a:lnTo>
                  <a:pt x="662825" y="530056"/>
                </a:lnTo>
              </a:path>
            </a:pathLst>
          </a:cu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da-DK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27" name="Nedadbuet pil 24"/>
          <p:cNvSpPr>
            <a:spLocks noChangeArrowheads="1"/>
          </p:cNvSpPr>
          <p:nvPr/>
        </p:nvSpPr>
        <p:spPr bwMode="auto">
          <a:xfrm flipH="1">
            <a:off x="617538" y="3563938"/>
            <a:ext cx="1203325" cy="1038225"/>
          </a:xfrm>
          <a:custGeom>
            <a:avLst/>
            <a:gdLst>
              <a:gd name="T0" fmla="*/ 150958 w 1203728"/>
              <a:gd name="T1" fmla="*/ 91380 h 1038311"/>
              <a:gd name="T2" fmla="*/ 301919 w 1203728"/>
              <a:gd name="T3" fmla="*/ 73105 h 1038311"/>
              <a:gd name="T4" fmla="*/ 964522 w 1203728"/>
              <a:gd name="T5" fmla="*/ 530013 h 1038311"/>
              <a:gd name="T6" fmla="*/ 1203325 w 1203728"/>
              <a:gd name="T7" fmla="*/ 530012 h 1038311"/>
              <a:gd name="T8" fmla="*/ 930377 w 1203728"/>
              <a:gd name="T9" fmla="*/ 1038225 h 1038311"/>
              <a:gd name="T10" fmla="*/ 423801 w 1203728"/>
              <a:gd name="T11" fmla="*/ 530012 h 1038311"/>
              <a:gd name="T12" fmla="*/ 662603 w 1203728"/>
              <a:gd name="T13" fmla="*/ 530012 h 1038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03728"/>
              <a:gd name="T22" fmla="*/ 0 h 1038311"/>
              <a:gd name="T23" fmla="*/ 1203728 w 1203728"/>
              <a:gd name="T24" fmla="*/ 1038311 h 1038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03728" h="1038311" stroke="0" extrusionOk="0">
                <a:moveTo>
                  <a:pt x="930689" y="1038311"/>
                </a:moveTo>
                <a:lnTo>
                  <a:pt x="423943" y="530056"/>
                </a:lnTo>
                <a:lnTo>
                  <a:pt x="662825" y="530056"/>
                </a:lnTo>
                <a:cubicBezTo>
                  <a:pt x="520679" y="245966"/>
                  <a:pt x="269942" y="73111"/>
                  <a:pt x="0" y="73110"/>
                </a:cubicBezTo>
                <a:lnTo>
                  <a:pt x="302020" y="73111"/>
                </a:ln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close/>
              </a:path>
              <a:path w="1203728" h="1038311" stroke="0" extrusionOk="0">
                <a:moveTo>
                  <a:pt x="151011" y="91389"/>
                </a:moveTo>
                <a:cubicBezTo>
                  <a:pt x="150548" y="91389"/>
                  <a:pt x="143913" y="93355"/>
                  <a:pt x="143050" y="93748"/>
                </a:cubicBezTo>
                <a:lnTo>
                  <a:pt x="145831" y="93748"/>
                </a:lnTo>
                <a:cubicBezTo>
                  <a:pt x="147158" y="93355"/>
                  <a:pt x="150148" y="91782"/>
                  <a:pt x="151011" y="91389"/>
                </a:cubicBezTo>
                <a:close/>
              </a:path>
              <a:path w="1203728" h="1038311" fill="none" extrusionOk="0">
                <a:moveTo>
                  <a:pt x="151009" y="91388"/>
                </a:moveTo>
                <a:cubicBezTo>
                  <a:pt x="182470" y="87580"/>
                  <a:pt x="166381" y="0"/>
                  <a:pt x="302020" y="73111"/>
                </a:cubicBez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lnTo>
                  <a:pt x="423943" y="530056"/>
                </a:lnTo>
                <a:lnTo>
                  <a:pt x="662825" y="530056"/>
                </a:lnTo>
              </a:path>
            </a:pathLst>
          </a:cu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da-DK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5138" name="TextBox 27"/>
          <p:cNvSpPr txBox="1">
            <a:spLocks noChangeArrowheads="1"/>
          </p:cNvSpPr>
          <p:nvPr/>
        </p:nvSpPr>
        <p:spPr bwMode="auto">
          <a:xfrm>
            <a:off x="4202113" y="2868613"/>
            <a:ext cx="1600200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Strength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5139" name="TextBox 28"/>
          <p:cNvSpPr txBox="1">
            <a:spLocks noChangeArrowheads="1"/>
          </p:cNvSpPr>
          <p:nvPr/>
        </p:nvSpPr>
        <p:spPr bwMode="auto">
          <a:xfrm>
            <a:off x="6373813" y="2868613"/>
            <a:ext cx="1600200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Strength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5140" name="TextBox 29"/>
          <p:cNvSpPr txBox="1">
            <a:spLocks noChangeArrowheads="1"/>
          </p:cNvSpPr>
          <p:nvPr/>
        </p:nvSpPr>
        <p:spPr bwMode="auto">
          <a:xfrm>
            <a:off x="373063" y="5049838"/>
            <a:ext cx="1600200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Strength 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5141" name="TextBox 30"/>
          <p:cNvSpPr txBox="1">
            <a:spLocks noChangeArrowheads="1"/>
          </p:cNvSpPr>
          <p:nvPr/>
        </p:nvSpPr>
        <p:spPr bwMode="auto">
          <a:xfrm>
            <a:off x="4192588" y="5049838"/>
            <a:ext cx="1600200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Strength 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5142" name="TextBox 31"/>
          <p:cNvSpPr txBox="1">
            <a:spLocks noChangeArrowheads="1"/>
          </p:cNvSpPr>
          <p:nvPr/>
        </p:nvSpPr>
        <p:spPr bwMode="auto">
          <a:xfrm>
            <a:off x="8231188" y="5049838"/>
            <a:ext cx="1600200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Strength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33" name="Down Arrow 32"/>
          <p:cNvSpPr>
            <a:spLocks noChangeArrowheads="1"/>
          </p:cNvSpPr>
          <p:nvPr/>
        </p:nvSpPr>
        <p:spPr bwMode="auto">
          <a:xfrm>
            <a:off x="4802188" y="2198688"/>
            <a:ext cx="381000" cy="381000"/>
          </a:xfrm>
          <a:prstGeom prst="down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en-US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34" name="Down Arrow 33"/>
          <p:cNvSpPr>
            <a:spLocks noChangeArrowheads="1"/>
          </p:cNvSpPr>
          <p:nvPr/>
        </p:nvSpPr>
        <p:spPr bwMode="auto">
          <a:xfrm>
            <a:off x="4802188" y="4398963"/>
            <a:ext cx="381000" cy="381000"/>
          </a:xfrm>
          <a:prstGeom prst="down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en-US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5145" name="Tekstboks 3"/>
          <p:cNvSpPr txBox="1">
            <a:spLocks noChangeArrowheads="1"/>
          </p:cNvSpPr>
          <p:nvPr/>
        </p:nvSpPr>
        <p:spPr bwMode="auto">
          <a:xfrm>
            <a:off x="239713" y="579438"/>
            <a:ext cx="10763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Strengths</a:t>
            </a:r>
          </a:p>
        </p:txBody>
      </p:sp>
      <p:sp>
        <p:nvSpPr>
          <p:cNvPr id="5146" name="Tekstboks 3"/>
          <p:cNvSpPr txBox="1">
            <a:spLocks noChangeArrowheads="1"/>
          </p:cNvSpPr>
          <p:nvPr/>
        </p:nvSpPr>
        <p:spPr bwMode="auto">
          <a:xfrm>
            <a:off x="242888" y="273050"/>
            <a:ext cx="16906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>
                <a:latin typeface="Calibri" pitchFamily="34" charset="0"/>
                <a:ea typeface="Calibri" pitchFamily="34" charset="0"/>
                <a:cs typeface="Calibri" pitchFamily="34" charset="0"/>
              </a:rPr>
              <a:t>SWOT </a:t>
            </a:r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ANALYSIS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5507004"/>
            <a:ext cx="10080625" cy="2052671"/>
          </a:xfrm>
          <a:prstGeom prst="rect">
            <a:avLst/>
          </a:prstGeom>
          <a:gradFill rotWithShape="1">
            <a:gsLst>
              <a:gs pos="61000">
                <a:sysClr val="window" lastClr="FFFFFF">
                  <a:alpha val="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4202112" y="574357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460919" y="796478"/>
            <a:ext cx="810654" cy="1036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W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916112" y="2751137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386512" y="2751137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4212272" y="2736859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392112" y="4951739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8240712" y="4951739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 bwMode="auto">
          <a:xfrm>
            <a:off x="4226394" y="4946659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6157" name="TextBox 16"/>
          <p:cNvSpPr txBox="1">
            <a:spLocks noChangeArrowheads="1"/>
          </p:cNvSpPr>
          <p:nvPr/>
        </p:nvSpPr>
        <p:spPr bwMode="auto">
          <a:xfrm>
            <a:off x="1925638" y="2868613"/>
            <a:ext cx="1600200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Weaknesses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24" name="Nedadbuet pil 24"/>
          <p:cNvSpPr>
            <a:spLocks noChangeArrowheads="1"/>
          </p:cNvSpPr>
          <p:nvPr/>
        </p:nvSpPr>
        <p:spPr bwMode="auto">
          <a:xfrm>
            <a:off x="5903913" y="1277938"/>
            <a:ext cx="1203325" cy="1038225"/>
          </a:xfrm>
          <a:custGeom>
            <a:avLst/>
            <a:gdLst>
              <a:gd name="T0" fmla="*/ 150958 w 1203728"/>
              <a:gd name="T1" fmla="*/ 91380 h 1038311"/>
              <a:gd name="T2" fmla="*/ 301919 w 1203728"/>
              <a:gd name="T3" fmla="*/ 73105 h 1038311"/>
              <a:gd name="T4" fmla="*/ 964522 w 1203728"/>
              <a:gd name="T5" fmla="*/ 530013 h 1038311"/>
              <a:gd name="T6" fmla="*/ 1203325 w 1203728"/>
              <a:gd name="T7" fmla="*/ 530012 h 1038311"/>
              <a:gd name="T8" fmla="*/ 930377 w 1203728"/>
              <a:gd name="T9" fmla="*/ 1038225 h 1038311"/>
              <a:gd name="T10" fmla="*/ 423801 w 1203728"/>
              <a:gd name="T11" fmla="*/ 530012 h 1038311"/>
              <a:gd name="T12" fmla="*/ 662603 w 1203728"/>
              <a:gd name="T13" fmla="*/ 530012 h 1038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03728"/>
              <a:gd name="T22" fmla="*/ 0 h 1038311"/>
              <a:gd name="T23" fmla="*/ 1203728 w 1203728"/>
              <a:gd name="T24" fmla="*/ 1038311 h 1038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03728" h="1038311" stroke="0" extrusionOk="0">
                <a:moveTo>
                  <a:pt x="930689" y="1038311"/>
                </a:moveTo>
                <a:lnTo>
                  <a:pt x="423943" y="530056"/>
                </a:lnTo>
                <a:lnTo>
                  <a:pt x="662825" y="530056"/>
                </a:lnTo>
                <a:cubicBezTo>
                  <a:pt x="520679" y="245966"/>
                  <a:pt x="269942" y="73111"/>
                  <a:pt x="0" y="73110"/>
                </a:cubicBezTo>
                <a:lnTo>
                  <a:pt x="302020" y="73111"/>
                </a:ln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close/>
              </a:path>
              <a:path w="1203728" h="1038311" stroke="0" extrusionOk="0">
                <a:moveTo>
                  <a:pt x="151011" y="91389"/>
                </a:moveTo>
                <a:cubicBezTo>
                  <a:pt x="150548" y="91389"/>
                  <a:pt x="143913" y="93355"/>
                  <a:pt x="143050" y="93748"/>
                </a:cubicBezTo>
                <a:lnTo>
                  <a:pt x="145831" y="93748"/>
                </a:lnTo>
                <a:cubicBezTo>
                  <a:pt x="147158" y="93355"/>
                  <a:pt x="150148" y="91782"/>
                  <a:pt x="151011" y="91389"/>
                </a:cubicBezTo>
                <a:close/>
              </a:path>
              <a:path w="1203728" h="1038311" fill="none" extrusionOk="0">
                <a:moveTo>
                  <a:pt x="151009" y="91388"/>
                </a:moveTo>
                <a:cubicBezTo>
                  <a:pt x="182470" y="87580"/>
                  <a:pt x="166381" y="0"/>
                  <a:pt x="302020" y="73111"/>
                </a:cubicBez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lnTo>
                  <a:pt x="423943" y="530056"/>
                </a:lnTo>
                <a:lnTo>
                  <a:pt x="662825" y="530056"/>
                </a:lnTo>
              </a:path>
            </a:pathLst>
          </a:cu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da-DK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25" name="Nedadbuet pil 24"/>
          <p:cNvSpPr>
            <a:spLocks noChangeArrowheads="1"/>
          </p:cNvSpPr>
          <p:nvPr/>
        </p:nvSpPr>
        <p:spPr bwMode="auto">
          <a:xfrm flipH="1">
            <a:off x="2817813" y="1277938"/>
            <a:ext cx="1203325" cy="1038225"/>
          </a:xfrm>
          <a:custGeom>
            <a:avLst/>
            <a:gdLst>
              <a:gd name="T0" fmla="*/ 150958 w 1203728"/>
              <a:gd name="T1" fmla="*/ 91380 h 1038311"/>
              <a:gd name="T2" fmla="*/ 301919 w 1203728"/>
              <a:gd name="T3" fmla="*/ 73105 h 1038311"/>
              <a:gd name="T4" fmla="*/ 964522 w 1203728"/>
              <a:gd name="T5" fmla="*/ 530013 h 1038311"/>
              <a:gd name="T6" fmla="*/ 1203325 w 1203728"/>
              <a:gd name="T7" fmla="*/ 530012 h 1038311"/>
              <a:gd name="T8" fmla="*/ 930377 w 1203728"/>
              <a:gd name="T9" fmla="*/ 1038225 h 1038311"/>
              <a:gd name="T10" fmla="*/ 423801 w 1203728"/>
              <a:gd name="T11" fmla="*/ 530012 h 1038311"/>
              <a:gd name="T12" fmla="*/ 662603 w 1203728"/>
              <a:gd name="T13" fmla="*/ 530012 h 1038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03728"/>
              <a:gd name="T22" fmla="*/ 0 h 1038311"/>
              <a:gd name="T23" fmla="*/ 1203728 w 1203728"/>
              <a:gd name="T24" fmla="*/ 1038311 h 1038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03728" h="1038311" stroke="0" extrusionOk="0">
                <a:moveTo>
                  <a:pt x="930689" y="1038311"/>
                </a:moveTo>
                <a:lnTo>
                  <a:pt x="423943" y="530056"/>
                </a:lnTo>
                <a:lnTo>
                  <a:pt x="662825" y="530056"/>
                </a:lnTo>
                <a:cubicBezTo>
                  <a:pt x="520679" y="245966"/>
                  <a:pt x="269942" y="73111"/>
                  <a:pt x="0" y="73110"/>
                </a:cubicBezTo>
                <a:lnTo>
                  <a:pt x="302020" y="73111"/>
                </a:ln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close/>
              </a:path>
              <a:path w="1203728" h="1038311" stroke="0" extrusionOk="0">
                <a:moveTo>
                  <a:pt x="151011" y="91389"/>
                </a:moveTo>
                <a:cubicBezTo>
                  <a:pt x="150548" y="91389"/>
                  <a:pt x="143913" y="93355"/>
                  <a:pt x="143050" y="93748"/>
                </a:cubicBezTo>
                <a:lnTo>
                  <a:pt x="145831" y="93748"/>
                </a:lnTo>
                <a:cubicBezTo>
                  <a:pt x="147158" y="93355"/>
                  <a:pt x="150148" y="91782"/>
                  <a:pt x="151011" y="91389"/>
                </a:cubicBezTo>
                <a:close/>
              </a:path>
              <a:path w="1203728" h="1038311" fill="none" extrusionOk="0">
                <a:moveTo>
                  <a:pt x="151009" y="91388"/>
                </a:moveTo>
                <a:cubicBezTo>
                  <a:pt x="182470" y="87580"/>
                  <a:pt x="166381" y="0"/>
                  <a:pt x="302020" y="73111"/>
                </a:cubicBez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lnTo>
                  <a:pt x="423943" y="530056"/>
                </a:lnTo>
                <a:lnTo>
                  <a:pt x="662825" y="530056"/>
                </a:lnTo>
              </a:path>
            </a:pathLst>
          </a:cu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da-DK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26" name="Nedadbuet pil 24"/>
          <p:cNvSpPr>
            <a:spLocks noChangeArrowheads="1"/>
          </p:cNvSpPr>
          <p:nvPr/>
        </p:nvSpPr>
        <p:spPr bwMode="auto">
          <a:xfrm>
            <a:off x="8012113" y="3563938"/>
            <a:ext cx="1203325" cy="1038225"/>
          </a:xfrm>
          <a:custGeom>
            <a:avLst/>
            <a:gdLst>
              <a:gd name="T0" fmla="*/ 150958 w 1203728"/>
              <a:gd name="T1" fmla="*/ 91380 h 1038311"/>
              <a:gd name="T2" fmla="*/ 301919 w 1203728"/>
              <a:gd name="T3" fmla="*/ 73105 h 1038311"/>
              <a:gd name="T4" fmla="*/ 964522 w 1203728"/>
              <a:gd name="T5" fmla="*/ 530013 h 1038311"/>
              <a:gd name="T6" fmla="*/ 1203325 w 1203728"/>
              <a:gd name="T7" fmla="*/ 530012 h 1038311"/>
              <a:gd name="T8" fmla="*/ 930377 w 1203728"/>
              <a:gd name="T9" fmla="*/ 1038225 h 1038311"/>
              <a:gd name="T10" fmla="*/ 423801 w 1203728"/>
              <a:gd name="T11" fmla="*/ 530012 h 1038311"/>
              <a:gd name="T12" fmla="*/ 662603 w 1203728"/>
              <a:gd name="T13" fmla="*/ 530012 h 1038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03728"/>
              <a:gd name="T22" fmla="*/ 0 h 1038311"/>
              <a:gd name="T23" fmla="*/ 1203728 w 1203728"/>
              <a:gd name="T24" fmla="*/ 1038311 h 1038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03728" h="1038311" stroke="0" extrusionOk="0">
                <a:moveTo>
                  <a:pt x="930689" y="1038311"/>
                </a:moveTo>
                <a:lnTo>
                  <a:pt x="423943" y="530056"/>
                </a:lnTo>
                <a:lnTo>
                  <a:pt x="662825" y="530056"/>
                </a:lnTo>
                <a:cubicBezTo>
                  <a:pt x="520679" y="245966"/>
                  <a:pt x="269942" y="73111"/>
                  <a:pt x="0" y="73110"/>
                </a:cubicBezTo>
                <a:lnTo>
                  <a:pt x="302020" y="73111"/>
                </a:ln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close/>
              </a:path>
              <a:path w="1203728" h="1038311" stroke="0" extrusionOk="0">
                <a:moveTo>
                  <a:pt x="151011" y="91389"/>
                </a:moveTo>
                <a:cubicBezTo>
                  <a:pt x="150548" y="91389"/>
                  <a:pt x="143913" y="93355"/>
                  <a:pt x="143050" y="93748"/>
                </a:cubicBezTo>
                <a:lnTo>
                  <a:pt x="145831" y="93748"/>
                </a:lnTo>
                <a:cubicBezTo>
                  <a:pt x="147158" y="93355"/>
                  <a:pt x="150148" y="91782"/>
                  <a:pt x="151011" y="91389"/>
                </a:cubicBezTo>
                <a:close/>
              </a:path>
              <a:path w="1203728" h="1038311" fill="none" extrusionOk="0">
                <a:moveTo>
                  <a:pt x="151009" y="91388"/>
                </a:moveTo>
                <a:cubicBezTo>
                  <a:pt x="182470" y="87580"/>
                  <a:pt x="166381" y="0"/>
                  <a:pt x="302020" y="73111"/>
                </a:cubicBez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lnTo>
                  <a:pt x="423943" y="530056"/>
                </a:lnTo>
                <a:lnTo>
                  <a:pt x="662825" y="530056"/>
                </a:lnTo>
              </a:path>
            </a:pathLst>
          </a:cu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da-DK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27" name="Nedadbuet pil 24"/>
          <p:cNvSpPr>
            <a:spLocks noChangeArrowheads="1"/>
          </p:cNvSpPr>
          <p:nvPr/>
        </p:nvSpPr>
        <p:spPr bwMode="auto">
          <a:xfrm flipH="1">
            <a:off x="617538" y="3563938"/>
            <a:ext cx="1203325" cy="1038225"/>
          </a:xfrm>
          <a:custGeom>
            <a:avLst/>
            <a:gdLst>
              <a:gd name="T0" fmla="*/ 150958 w 1203728"/>
              <a:gd name="T1" fmla="*/ 91380 h 1038311"/>
              <a:gd name="T2" fmla="*/ 301919 w 1203728"/>
              <a:gd name="T3" fmla="*/ 73105 h 1038311"/>
              <a:gd name="T4" fmla="*/ 964522 w 1203728"/>
              <a:gd name="T5" fmla="*/ 530013 h 1038311"/>
              <a:gd name="T6" fmla="*/ 1203325 w 1203728"/>
              <a:gd name="T7" fmla="*/ 530012 h 1038311"/>
              <a:gd name="T8" fmla="*/ 930377 w 1203728"/>
              <a:gd name="T9" fmla="*/ 1038225 h 1038311"/>
              <a:gd name="T10" fmla="*/ 423801 w 1203728"/>
              <a:gd name="T11" fmla="*/ 530012 h 1038311"/>
              <a:gd name="T12" fmla="*/ 662603 w 1203728"/>
              <a:gd name="T13" fmla="*/ 530012 h 1038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03728"/>
              <a:gd name="T22" fmla="*/ 0 h 1038311"/>
              <a:gd name="T23" fmla="*/ 1203728 w 1203728"/>
              <a:gd name="T24" fmla="*/ 1038311 h 1038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03728" h="1038311" stroke="0" extrusionOk="0">
                <a:moveTo>
                  <a:pt x="930689" y="1038311"/>
                </a:moveTo>
                <a:lnTo>
                  <a:pt x="423943" y="530056"/>
                </a:lnTo>
                <a:lnTo>
                  <a:pt x="662825" y="530056"/>
                </a:lnTo>
                <a:cubicBezTo>
                  <a:pt x="520679" y="245966"/>
                  <a:pt x="269942" y="73111"/>
                  <a:pt x="0" y="73110"/>
                </a:cubicBezTo>
                <a:lnTo>
                  <a:pt x="302020" y="73111"/>
                </a:ln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close/>
              </a:path>
              <a:path w="1203728" h="1038311" stroke="0" extrusionOk="0">
                <a:moveTo>
                  <a:pt x="151011" y="91389"/>
                </a:moveTo>
                <a:cubicBezTo>
                  <a:pt x="150548" y="91389"/>
                  <a:pt x="143913" y="93355"/>
                  <a:pt x="143050" y="93748"/>
                </a:cubicBezTo>
                <a:lnTo>
                  <a:pt x="145831" y="93748"/>
                </a:lnTo>
                <a:cubicBezTo>
                  <a:pt x="147158" y="93355"/>
                  <a:pt x="150148" y="91782"/>
                  <a:pt x="151011" y="91389"/>
                </a:cubicBezTo>
                <a:close/>
              </a:path>
              <a:path w="1203728" h="1038311" fill="none" extrusionOk="0">
                <a:moveTo>
                  <a:pt x="151009" y="91388"/>
                </a:moveTo>
                <a:cubicBezTo>
                  <a:pt x="182470" y="87580"/>
                  <a:pt x="166381" y="0"/>
                  <a:pt x="302020" y="73111"/>
                </a:cubicBez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lnTo>
                  <a:pt x="423943" y="530056"/>
                </a:lnTo>
                <a:lnTo>
                  <a:pt x="662825" y="530056"/>
                </a:lnTo>
              </a:path>
            </a:pathLst>
          </a:cu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da-DK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6162" name="TextBox 27"/>
          <p:cNvSpPr txBox="1">
            <a:spLocks noChangeArrowheads="1"/>
          </p:cNvSpPr>
          <p:nvPr/>
        </p:nvSpPr>
        <p:spPr bwMode="auto">
          <a:xfrm>
            <a:off x="4202113" y="2798763"/>
            <a:ext cx="160020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Weaknesses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6163" name="TextBox 28"/>
          <p:cNvSpPr txBox="1">
            <a:spLocks noChangeArrowheads="1"/>
          </p:cNvSpPr>
          <p:nvPr/>
        </p:nvSpPr>
        <p:spPr bwMode="auto">
          <a:xfrm>
            <a:off x="6373813" y="2868613"/>
            <a:ext cx="1600200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Weaknesses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6164" name="TextBox 29"/>
          <p:cNvSpPr txBox="1">
            <a:spLocks noChangeArrowheads="1"/>
          </p:cNvSpPr>
          <p:nvPr/>
        </p:nvSpPr>
        <p:spPr bwMode="auto">
          <a:xfrm>
            <a:off x="373063" y="5049838"/>
            <a:ext cx="1600200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Weaknesses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6165" name="TextBox 30"/>
          <p:cNvSpPr txBox="1">
            <a:spLocks noChangeArrowheads="1"/>
          </p:cNvSpPr>
          <p:nvPr/>
        </p:nvSpPr>
        <p:spPr bwMode="auto">
          <a:xfrm>
            <a:off x="4192588" y="5049838"/>
            <a:ext cx="1600200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Weaknesses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6166" name="TextBox 31"/>
          <p:cNvSpPr txBox="1">
            <a:spLocks noChangeArrowheads="1"/>
          </p:cNvSpPr>
          <p:nvPr/>
        </p:nvSpPr>
        <p:spPr bwMode="auto">
          <a:xfrm>
            <a:off x="8231188" y="5049838"/>
            <a:ext cx="1600200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Weaknesses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33" name="Down Arrow 32"/>
          <p:cNvSpPr>
            <a:spLocks noChangeArrowheads="1"/>
          </p:cNvSpPr>
          <p:nvPr/>
        </p:nvSpPr>
        <p:spPr bwMode="auto">
          <a:xfrm>
            <a:off x="4802188" y="2198688"/>
            <a:ext cx="381000" cy="381000"/>
          </a:xfrm>
          <a:prstGeom prst="down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en-US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34" name="Down Arrow 33"/>
          <p:cNvSpPr>
            <a:spLocks noChangeArrowheads="1"/>
          </p:cNvSpPr>
          <p:nvPr/>
        </p:nvSpPr>
        <p:spPr bwMode="auto">
          <a:xfrm>
            <a:off x="4802188" y="4389438"/>
            <a:ext cx="381000" cy="381000"/>
          </a:xfrm>
          <a:prstGeom prst="down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en-US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6169" name="Tekstboks 3"/>
          <p:cNvSpPr txBox="1">
            <a:spLocks noChangeArrowheads="1"/>
          </p:cNvSpPr>
          <p:nvPr/>
        </p:nvSpPr>
        <p:spPr bwMode="auto">
          <a:xfrm>
            <a:off x="239713" y="579438"/>
            <a:ext cx="1338262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Weaknesses</a:t>
            </a:r>
          </a:p>
        </p:txBody>
      </p:sp>
      <p:sp>
        <p:nvSpPr>
          <p:cNvPr id="6170" name="Tekstboks 3"/>
          <p:cNvSpPr txBox="1">
            <a:spLocks noChangeArrowheads="1"/>
          </p:cNvSpPr>
          <p:nvPr/>
        </p:nvSpPr>
        <p:spPr bwMode="auto">
          <a:xfrm>
            <a:off x="242888" y="273050"/>
            <a:ext cx="16906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>
                <a:latin typeface="Calibri" pitchFamily="34" charset="0"/>
                <a:ea typeface="Calibri" pitchFamily="34" charset="0"/>
                <a:cs typeface="Calibri" pitchFamily="34" charset="0"/>
              </a:rPr>
              <a:t>SWOT </a:t>
            </a:r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ANALYSIS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5507004"/>
            <a:ext cx="10080625" cy="2052671"/>
          </a:xfrm>
          <a:prstGeom prst="rect">
            <a:avLst/>
          </a:prstGeom>
          <a:gradFill rotWithShape="1">
            <a:gsLst>
              <a:gs pos="61000">
                <a:sysClr val="window" lastClr="FFFFFF">
                  <a:alpha val="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4202112" y="574357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64D011"/>
              </a:gs>
              <a:gs pos="100000">
                <a:srgbClr val="326609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84744" y="796478"/>
            <a:ext cx="810654" cy="1036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O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916112" y="2751137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CEF5A0"/>
              </a:gs>
              <a:gs pos="100000">
                <a:srgbClr val="64D011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386512" y="2751137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CEF5A0"/>
              </a:gs>
              <a:gs pos="100000">
                <a:srgbClr val="64D011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4212272" y="2751137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CEF5A0"/>
              </a:gs>
              <a:gs pos="100000">
                <a:srgbClr val="64D011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392112" y="4951739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CEF5A0"/>
              </a:gs>
              <a:gs pos="100000">
                <a:srgbClr val="64D011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8240712" y="4951739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CEF5A0"/>
              </a:gs>
              <a:gs pos="100000">
                <a:srgbClr val="64D011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 bwMode="auto">
          <a:xfrm>
            <a:off x="4212272" y="4951739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CEF5A0"/>
              </a:gs>
              <a:gs pos="100000">
                <a:srgbClr val="64D011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7181" name="TextBox 16"/>
          <p:cNvSpPr txBox="1">
            <a:spLocks noChangeArrowheads="1"/>
          </p:cNvSpPr>
          <p:nvPr/>
        </p:nvSpPr>
        <p:spPr bwMode="auto">
          <a:xfrm>
            <a:off x="1925638" y="2868613"/>
            <a:ext cx="1600200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Opportunities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24" name="Nedadbuet pil 24"/>
          <p:cNvSpPr>
            <a:spLocks noChangeArrowheads="1"/>
          </p:cNvSpPr>
          <p:nvPr/>
        </p:nvSpPr>
        <p:spPr bwMode="auto">
          <a:xfrm>
            <a:off x="5903913" y="1277938"/>
            <a:ext cx="1203325" cy="1038225"/>
          </a:xfrm>
          <a:custGeom>
            <a:avLst/>
            <a:gdLst>
              <a:gd name="T0" fmla="*/ 150958 w 1203728"/>
              <a:gd name="T1" fmla="*/ 91380 h 1038311"/>
              <a:gd name="T2" fmla="*/ 301919 w 1203728"/>
              <a:gd name="T3" fmla="*/ 73105 h 1038311"/>
              <a:gd name="T4" fmla="*/ 964522 w 1203728"/>
              <a:gd name="T5" fmla="*/ 530013 h 1038311"/>
              <a:gd name="T6" fmla="*/ 1203325 w 1203728"/>
              <a:gd name="T7" fmla="*/ 530012 h 1038311"/>
              <a:gd name="T8" fmla="*/ 930377 w 1203728"/>
              <a:gd name="T9" fmla="*/ 1038225 h 1038311"/>
              <a:gd name="T10" fmla="*/ 423801 w 1203728"/>
              <a:gd name="T11" fmla="*/ 530012 h 1038311"/>
              <a:gd name="T12" fmla="*/ 662603 w 1203728"/>
              <a:gd name="T13" fmla="*/ 530012 h 1038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03728"/>
              <a:gd name="T22" fmla="*/ 0 h 1038311"/>
              <a:gd name="T23" fmla="*/ 1203728 w 1203728"/>
              <a:gd name="T24" fmla="*/ 1038311 h 1038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03728" h="1038311" stroke="0" extrusionOk="0">
                <a:moveTo>
                  <a:pt x="930689" y="1038311"/>
                </a:moveTo>
                <a:lnTo>
                  <a:pt x="423943" y="530056"/>
                </a:lnTo>
                <a:lnTo>
                  <a:pt x="662825" y="530056"/>
                </a:lnTo>
                <a:cubicBezTo>
                  <a:pt x="520679" y="245966"/>
                  <a:pt x="269942" y="73111"/>
                  <a:pt x="0" y="73110"/>
                </a:cubicBezTo>
                <a:lnTo>
                  <a:pt x="302020" y="73111"/>
                </a:ln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close/>
              </a:path>
              <a:path w="1203728" h="1038311" stroke="0" extrusionOk="0">
                <a:moveTo>
                  <a:pt x="151011" y="91389"/>
                </a:moveTo>
                <a:cubicBezTo>
                  <a:pt x="150548" y="91389"/>
                  <a:pt x="143913" y="93355"/>
                  <a:pt x="143050" y="93748"/>
                </a:cubicBezTo>
                <a:lnTo>
                  <a:pt x="145831" y="93748"/>
                </a:lnTo>
                <a:cubicBezTo>
                  <a:pt x="147158" y="93355"/>
                  <a:pt x="150148" y="91782"/>
                  <a:pt x="151011" y="91389"/>
                </a:cubicBezTo>
                <a:close/>
              </a:path>
              <a:path w="1203728" h="1038311" fill="none" extrusionOk="0">
                <a:moveTo>
                  <a:pt x="151009" y="91388"/>
                </a:moveTo>
                <a:cubicBezTo>
                  <a:pt x="182470" y="87580"/>
                  <a:pt x="166381" y="0"/>
                  <a:pt x="302020" y="73111"/>
                </a:cubicBez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lnTo>
                  <a:pt x="423943" y="530056"/>
                </a:lnTo>
                <a:lnTo>
                  <a:pt x="662825" y="530056"/>
                </a:lnTo>
              </a:path>
            </a:pathLst>
          </a:cu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da-DK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25" name="Nedadbuet pil 24"/>
          <p:cNvSpPr>
            <a:spLocks noChangeArrowheads="1"/>
          </p:cNvSpPr>
          <p:nvPr/>
        </p:nvSpPr>
        <p:spPr bwMode="auto">
          <a:xfrm flipH="1">
            <a:off x="2817813" y="1277938"/>
            <a:ext cx="1203325" cy="1038225"/>
          </a:xfrm>
          <a:custGeom>
            <a:avLst/>
            <a:gdLst>
              <a:gd name="T0" fmla="*/ 150958 w 1203728"/>
              <a:gd name="T1" fmla="*/ 91380 h 1038311"/>
              <a:gd name="T2" fmla="*/ 301919 w 1203728"/>
              <a:gd name="T3" fmla="*/ 73105 h 1038311"/>
              <a:gd name="T4" fmla="*/ 964522 w 1203728"/>
              <a:gd name="T5" fmla="*/ 530013 h 1038311"/>
              <a:gd name="T6" fmla="*/ 1203325 w 1203728"/>
              <a:gd name="T7" fmla="*/ 530012 h 1038311"/>
              <a:gd name="T8" fmla="*/ 930377 w 1203728"/>
              <a:gd name="T9" fmla="*/ 1038225 h 1038311"/>
              <a:gd name="T10" fmla="*/ 423801 w 1203728"/>
              <a:gd name="T11" fmla="*/ 530012 h 1038311"/>
              <a:gd name="T12" fmla="*/ 662603 w 1203728"/>
              <a:gd name="T13" fmla="*/ 530012 h 1038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03728"/>
              <a:gd name="T22" fmla="*/ 0 h 1038311"/>
              <a:gd name="T23" fmla="*/ 1203728 w 1203728"/>
              <a:gd name="T24" fmla="*/ 1038311 h 1038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03728" h="1038311" stroke="0" extrusionOk="0">
                <a:moveTo>
                  <a:pt x="930689" y="1038311"/>
                </a:moveTo>
                <a:lnTo>
                  <a:pt x="423943" y="530056"/>
                </a:lnTo>
                <a:lnTo>
                  <a:pt x="662825" y="530056"/>
                </a:lnTo>
                <a:cubicBezTo>
                  <a:pt x="520679" y="245966"/>
                  <a:pt x="269942" y="73111"/>
                  <a:pt x="0" y="73110"/>
                </a:cubicBezTo>
                <a:lnTo>
                  <a:pt x="302020" y="73111"/>
                </a:ln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close/>
              </a:path>
              <a:path w="1203728" h="1038311" stroke="0" extrusionOk="0">
                <a:moveTo>
                  <a:pt x="151011" y="91389"/>
                </a:moveTo>
                <a:cubicBezTo>
                  <a:pt x="150548" y="91389"/>
                  <a:pt x="143913" y="93355"/>
                  <a:pt x="143050" y="93748"/>
                </a:cubicBezTo>
                <a:lnTo>
                  <a:pt x="145831" y="93748"/>
                </a:lnTo>
                <a:cubicBezTo>
                  <a:pt x="147158" y="93355"/>
                  <a:pt x="150148" y="91782"/>
                  <a:pt x="151011" y="91389"/>
                </a:cubicBezTo>
                <a:close/>
              </a:path>
              <a:path w="1203728" h="1038311" fill="none" extrusionOk="0">
                <a:moveTo>
                  <a:pt x="151009" y="91388"/>
                </a:moveTo>
                <a:cubicBezTo>
                  <a:pt x="182470" y="87580"/>
                  <a:pt x="166381" y="0"/>
                  <a:pt x="302020" y="73111"/>
                </a:cubicBez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lnTo>
                  <a:pt x="423943" y="530056"/>
                </a:lnTo>
                <a:lnTo>
                  <a:pt x="662825" y="530056"/>
                </a:lnTo>
              </a:path>
            </a:pathLst>
          </a:cu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da-DK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26" name="Nedadbuet pil 24"/>
          <p:cNvSpPr>
            <a:spLocks noChangeArrowheads="1"/>
          </p:cNvSpPr>
          <p:nvPr/>
        </p:nvSpPr>
        <p:spPr bwMode="auto">
          <a:xfrm>
            <a:off x="8012113" y="3563938"/>
            <a:ext cx="1203325" cy="1038225"/>
          </a:xfrm>
          <a:custGeom>
            <a:avLst/>
            <a:gdLst>
              <a:gd name="T0" fmla="*/ 150958 w 1203728"/>
              <a:gd name="T1" fmla="*/ 91380 h 1038311"/>
              <a:gd name="T2" fmla="*/ 301919 w 1203728"/>
              <a:gd name="T3" fmla="*/ 73105 h 1038311"/>
              <a:gd name="T4" fmla="*/ 964522 w 1203728"/>
              <a:gd name="T5" fmla="*/ 530013 h 1038311"/>
              <a:gd name="T6" fmla="*/ 1203325 w 1203728"/>
              <a:gd name="T7" fmla="*/ 530012 h 1038311"/>
              <a:gd name="T8" fmla="*/ 930377 w 1203728"/>
              <a:gd name="T9" fmla="*/ 1038225 h 1038311"/>
              <a:gd name="T10" fmla="*/ 423801 w 1203728"/>
              <a:gd name="T11" fmla="*/ 530012 h 1038311"/>
              <a:gd name="T12" fmla="*/ 662603 w 1203728"/>
              <a:gd name="T13" fmla="*/ 530012 h 1038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03728"/>
              <a:gd name="T22" fmla="*/ 0 h 1038311"/>
              <a:gd name="T23" fmla="*/ 1203728 w 1203728"/>
              <a:gd name="T24" fmla="*/ 1038311 h 1038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03728" h="1038311" stroke="0" extrusionOk="0">
                <a:moveTo>
                  <a:pt x="930689" y="1038311"/>
                </a:moveTo>
                <a:lnTo>
                  <a:pt x="423943" y="530056"/>
                </a:lnTo>
                <a:lnTo>
                  <a:pt x="662825" y="530056"/>
                </a:lnTo>
                <a:cubicBezTo>
                  <a:pt x="520679" y="245966"/>
                  <a:pt x="269942" y="73111"/>
                  <a:pt x="0" y="73110"/>
                </a:cubicBezTo>
                <a:lnTo>
                  <a:pt x="302020" y="73111"/>
                </a:ln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close/>
              </a:path>
              <a:path w="1203728" h="1038311" stroke="0" extrusionOk="0">
                <a:moveTo>
                  <a:pt x="151011" y="91389"/>
                </a:moveTo>
                <a:cubicBezTo>
                  <a:pt x="150548" y="91389"/>
                  <a:pt x="143913" y="93355"/>
                  <a:pt x="143050" y="93748"/>
                </a:cubicBezTo>
                <a:lnTo>
                  <a:pt x="145831" y="93748"/>
                </a:lnTo>
                <a:cubicBezTo>
                  <a:pt x="147158" y="93355"/>
                  <a:pt x="150148" y="91782"/>
                  <a:pt x="151011" y="91389"/>
                </a:cubicBezTo>
                <a:close/>
              </a:path>
              <a:path w="1203728" h="1038311" fill="none" extrusionOk="0">
                <a:moveTo>
                  <a:pt x="151009" y="91388"/>
                </a:moveTo>
                <a:cubicBezTo>
                  <a:pt x="182470" y="87580"/>
                  <a:pt x="166381" y="0"/>
                  <a:pt x="302020" y="73111"/>
                </a:cubicBez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lnTo>
                  <a:pt x="423943" y="530056"/>
                </a:lnTo>
                <a:lnTo>
                  <a:pt x="662825" y="530056"/>
                </a:lnTo>
              </a:path>
            </a:pathLst>
          </a:cu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da-DK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27" name="Nedadbuet pil 24"/>
          <p:cNvSpPr>
            <a:spLocks noChangeArrowheads="1"/>
          </p:cNvSpPr>
          <p:nvPr/>
        </p:nvSpPr>
        <p:spPr bwMode="auto">
          <a:xfrm flipH="1">
            <a:off x="617538" y="3563938"/>
            <a:ext cx="1203325" cy="1038225"/>
          </a:xfrm>
          <a:custGeom>
            <a:avLst/>
            <a:gdLst>
              <a:gd name="T0" fmla="*/ 150958 w 1203728"/>
              <a:gd name="T1" fmla="*/ 91380 h 1038311"/>
              <a:gd name="T2" fmla="*/ 301919 w 1203728"/>
              <a:gd name="T3" fmla="*/ 73105 h 1038311"/>
              <a:gd name="T4" fmla="*/ 964522 w 1203728"/>
              <a:gd name="T5" fmla="*/ 530013 h 1038311"/>
              <a:gd name="T6" fmla="*/ 1203325 w 1203728"/>
              <a:gd name="T7" fmla="*/ 530012 h 1038311"/>
              <a:gd name="T8" fmla="*/ 930377 w 1203728"/>
              <a:gd name="T9" fmla="*/ 1038225 h 1038311"/>
              <a:gd name="T10" fmla="*/ 423801 w 1203728"/>
              <a:gd name="T11" fmla="*/ 530012 h 1038311"/>
              <a:gd name="T12" fmla="*/ 662603 w 1203728"/>
              <a:gd name="T13" fmla="*/ 530012 h 1038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03728"/>
              <a:gd name="T22" fmla="*/ 0 h 1038311"/>
              <a:gd name="T23" fmla="*/ 1203728 w 1203728"/>
              <a:gd name="T24" fmla="*/ 1038311 h 1038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03728" h="1038311" stroke="0" extrusionOk="0">
                <a:moveTo>
                  <a:pt x="930689" y="1038311"/>
                </a:moveTo>
                <a:lnTo>
                  <a:pt x="423943" y="530056"/>
                </a:lnTo>
                <a:lnTo>
                  <a:pt x="662825" y="530056"/>
                </a:lnTo>
                <a:cubicBezTo>
                  <a:pt x="520679" y="245966"/>
                  <a:pt x="269942" y="73111"/>
                  <a:pt x="0" y="73110"/>
                </a:cubicBezTo>
                <a:lnTo>
                  <a:pt x="302020" y="73111"/>
                </a:ln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close/>
              </a:path>
              <a:path w="1203728" h="1038311" stroke="0" extrusionOk="0">
                <a:moveTo>
                  <a:pt x="151011" y="91389"/>
                </a:moveTo>
                <a:cubicBezTo>
                  <a:pt x="150548" y="91389"/>
                  <a:pt x="143913" y="93355"/>
                  <a:pt x="143050" y="93748"/>
                </a:cubicBezTo>
                <a:lnTo>
                  <a:pt x="145831" y="93748"/>
                </a:lnTo>
                <a:cubicBezTo>
                  <a:pt x="147158" y="93355"/>
                  <a:pt x="150148" y="91782"/>
                  <a:pt x="151011" y="91389"/>
                </a:cubicBezTo>
                <a:close/>
              </a:path>
              <a:path w="1203728" h="1038311" fill="none" extrusionOk="0">
                <a:moveTo>
                  <a:pt x="151009" y="91388"/>
                </a:moveTo>
                <a:cubicBezTo>
                  <a:pt x="182470" y="87580"/>
                  <a:pt x="166381" y="0"/>
                  <a:pt x="302020" y="73111"/>
                </a:cubicBez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lnTo>
                  <a:pt x="423943" y="530056"/>
                </a:lnTo>
                <a:lnTo>
                  <a:pt x="662825" y="530056"/>
                </a:lnTo>
              </a:path>
            </a:pathLst>
          </a:cu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da-DK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7186" name="TextBox 27"/>
          <p:cNvSpPr txBox="1">
            <a:spLocks noChangeArrowheads="1"/>
          </p:cNvSpPr>
          <p:nvPr/>
        </p:nvSpPr>
        <p:spPr bwMode="auto">
          <a:xfrm>
            <a:off x="4202113" y="2868613"/>
            <a:ext cx="1600200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Opportunities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7187" name="TextBox 28"/>
          <p:cNvSpPr txBox="1">
            <a:spLocks noChangeArrowheads="1"/>
          </p:cNvSpPr>
          <p:nvPr/>
        </p:nvSpPr>
        <p:spPr bwMode="auto">
          <a:xfrm>
            <a:off x="6373813" y="2868613"/>
            <a:ext cx="1600200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Opportunities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7188" name="TextBox 29"/>
          <p:cNvSpPr txBox="1">
            <a:spLocks noChangeArrowheads="1"/>
          </p:cNvSpPr>
          <p:nvPr/>
        </p:nvSpPr>
        <p:spPr bwMode="auto">
          <a:xfrm>
            <a:off x="373063" y="5049838"/>
            <a:ext cx="1600200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Opportunities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7189" name="TextBox 30"/>
          <p:cNvSpPr txBox="1">
            <a:spLocks noChangeArrowheads="1"/>
          </p:cNvSpPr>
          <p:nvPr/>
        </p:nvSpPr>
        <p:spPr bwMode="auto">
          <a:xfrm>
            <a:off x="4192588" y="5049838"/>
            <a:ext cx="1600200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Opportunities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7190" name="TextBox 31"/>
          <p:cNvSpPr txBox="1">
            <a:spLocks noChangeArrowheads="1"/>
          </p:cNvSpPr>
          <p:nvPr/>
        </p:nvSpPr>
        <p:spPr bwMode="auto">
          <a:xfrm>
            <a:off x="8231188" y="5049838"/>
            <a:ext cx="1600200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Opportunities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33" name="Down Arrow 32"/>
          <p:cNvSpPr>
            <a:spLocks noChangeArrowheads="1"/>
          </p:cNvSpPr>
          <p:nvPr/>
        </p:nvSpPr>
        <p:spPr bwMode="auto">
          <a:xfrm>
            <a:off x="4802188" y="2198688"/>
            <a:ext cx="381000" cy="381000"/>
          </a:xfrm>
          <a:prstGeom prst="down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en-US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34" name="Down Arrow 33"/>
          <p:cNvSpPr>
            <a:spLocks noChangeArrowheads="1"/>
          </p:cNvSpPr>
          <p:nvPr/>
        </p:nvSpPr>
        <p:spPr bwMode="auto">
          <a:xfrm>
            <a:off x="4802188" y="4398963"/>
            <a:ext cx="381000" cy="381000"/>
          </a:xfrm>
          <a:prstGeom prst="down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en-US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7193" name="Tekstboks 3"/>
          <p:cNvSpPr txBox="1">
            <a:spLocks noChangeArrowheads="1"/>
          </p:cNvSpPr>
          <p:nvPr/>
        </p:nvSpPr>
        <p:spPr bwMode="auto">
          <a:xfrm>
            <a:off x="239713" y="579438"/>
            <a:ext cx="14922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Opportunities</a:t>
            </a:r>
          </a:p>
        </p:txBody>
      </p:sp>
      <p:sp>
        <p:nvSpPr>
          <p:cNvPr id="7194" name="Tekstboks 3"/>
          <p:cNvSpPr txBox="1">
            <a:spLocks noChangeArrowheads="1"/>
          </p:cNvSpPr>
          <p:nvPr/>
        </p:nvSpPr>
        <p:spPr bwMode="auto">
          <a:xfrm>
            <a:off x="242888" y="273050"/>
            <a:ext cx="16906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>
                <a:latin typeface="Calibri" pitchFamily="34" charset="0"/>
                <a:ea typeface="Calibri" pitchFamily="34" charset="0"/>
                <a:cs typeface="Calibri" pitchFamily="34" charset="0"/>
              </a:rPr>
              <a:t>SWOT </a:t>
            </a:r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ANALYSIS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5507004"/>
            <a:ext cx="10080625" cy="2052671"/>
          </a:xfrm>
          <a:prstGeom prst="rect">
            <a:avLst/>
          </a:prstGeom>
          <a:gradFill rotWithShape="1">
            <a:gsLst>
              <a:gs pos="61000">
                <a:sysClr val="window" lastClr="FFFFFF">
                  <a:alpha val="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4202112" y="574357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623479" y="796478"/>
            <a:ext cx="810654" cy="1036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T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916112" y="2751137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386512" y="2751137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4212272" y="2736859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392112" y="4951739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8240712" y="4951739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 bwMode="auto">
          <a:xfrm>
            <a:off x="4226394" y="4946659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8205" name="TextBox 16"/>
          <p:cNvSpPr txBox="1">
            <a:spLocks noChangeArrowheads="1"/>
          </p:cNvSpPr>
          <p:nvPr/>
        </p:nvSpPr>
        <p:spPr bwMode="auto">
          <a:xfrm>
            <a:off x="1925638" y="2868613"/>
            <a:ext cx="1600200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Threats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24" name="Nedadbuet pil 24"/>
          <p:cNvSpPr>
            <a:spLocks noChangeArrowheads="1"/>
          </p:cNvSpPr>
          <p:nvPr/>
        </p:nvSpPr>
        <p:spPr bwMode="auto">
          <a:xfrm>
            <a:off x="5903913" y="1277938"/>
            <a:ext cx="1203325" cy="1038225"/>
          </a:xfrm>
          <a:custGeom>
            <a:avLst/>
            <a:gdLst>
              <a:gd name="T0" fmla="*/ 150958 w 1203728"/>
              <a:gd name="T1" fmla="*/ 91380 h 1038311"/>
              <a:gd name="T2" fmla="*/ 301919 w 1203728"/>
              <a:gd name="T3" fmla="*/ 73105 h 1038311"/>
              <a:gd name="T4" fmla="*/ 964522 w 1203728"/>
              <a:gd name="T5" fmla="*/ 530013 h 1038311"/>
              <a:gd name="T6" fmla="*/ 1203325 w 1203728"/>
              <a:gd name="T7" fmla="*/ 530012 h 1038311"/>
              <a:gd name="T8" fmla="*/ 930377 w 1203728"/>
              <a:gd name="T9" fmla="*/ 1038225 h 1038311"/>
              <a:gd name="T10" fmla="*/ 423801 w 1203728"/>
              <a:gd name="T11" fmla="*/ 530012 h 1038311"/>
              <a:gd name="T12" fmla="*/ 662603 w 1203728"/>
              <a:gd name="T13" fmla="*/ 530012 h 1038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03728"/>
              <a:gd name="T22" fmla="*/ 0 h 1038311"/>
              <a:gd name="T23" fmla="*/ 1203728 w 1203728"/>
              <a:gd name="T24" fmla="*/ 1038311 h 1038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03728" h="1038311" stroke="0" extrusionOk="0">
                <a:moveTo>
                  <a:pt x="930689" y="1038311"/>
                </a:moveTo>
                <a:lnTo>
                  <a:pt x="423943" y="530056"/>
                </a:lnTo>
                <a:lnTo>
                  <a:pt x="662825" y="530056"/>
                </a:lnTo>
                <a:cubicBezTo>
                  <a:pt x="520679" y="245966"/>
                  <a:pt x="269942" y="73111"/>
                  <a:pt x="0" y="73110"/>
                </a:cubicBezTo>
                <a:lnTo>
                  <a:pt x="302020" y="73111"/>
                </a:ln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close/>
              </a:path>
              <a:path w="1203728" h="1038311" stroke="0" extrusionOk="0">
                <a:moveTo>
                  <a:pt x="151011" y="91389"/>
                </a:moveTo>
                <a:cubicBezTo>
                  <a:pt x="150548" y="91389"/>
                  <a:pt x="143913" y="93355"/>
                  <a:pt x="143050" y="93748"/>
                </a:cubicBezTo>
                <a:lnTo>
                  <a:pt x="145831" y="93748"/>
                </a:lnTo>
                <a:cubicBezTo>
                  <a:pt x="147158" y="93355"/>
                  <a:pt x="150148" y="91782"/>
                  <a:pt x="151011" y="91389"/>
                </a:cubicBezTo>
                <a:close/>
              </a:path>
              <a:path w="1203728" h="1038311" fill="none" extrusionOk="0">
                <a:moveTo>
                  <a:pt x="151009" y="91388"/>
                </a:moveTo>
                <a:cubicBezTo>
                  <a:pt x="182470" y="87580"/>
                  <a:pt x="166381" y="0"/>
                  <a:pt x="302020" y="73111"/>
                </a:cubicBez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lnTo>
                  <a:pt x="423943" y="530056"/>
                </a:lnTo>
                <a:lnTo>
                  <a:pt x="662825" y="530056"/>
                </a:lnTo>
              </a:path>
            </a:pathLst>
          </a:cu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da-DK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25" name="Nedadbuet pil 24"/>
          <p:cNvSpPr>
            <a:spLocks noChangeArrowheads="1"/>
          </p:cNvSpPr>
          <p:nvPr/>
        </p:nvSpPr>
        <p:spPr bwMode="auto">
          <a:xfrm flipH="1">
            <a:off x="2817813" y="1277938"/>
            <a:ext cx="1203325" cy="1038225"/>
          </a:xfrm>
          <a:custGeom>
            <a:avLst/>
            <a:gdLst>
              <a:gd name="T0" fmla="*/ 150958 w 1203728"/>
              <a:gd name="T1" fmla="*/ 91380 h 1038311"/>
              <a:gd name="T2" fmla="*/ 301919 w 1203728"/>
              <a:gd name="T3" fmla="*/ 73105 h 1038311"/>
              <a:gd name="T4" fmla="*/ 964522 w 1203728"/>
              <a:gd name="T5" fmla="*/ 530013 h 1038311"/>
              <a:gd name="T6" fmla="*/ 1203325 w 1203728"/>
              <a:gd name="T7" fmla="*/ 530012 h 1038311"/>
              <a:gd name="T8" fmla="*/ 930377 w 1203728"/>
              <a:gd name="T9" fmla="*/ 1038225 h 1038311"/>
              <a:gd name="T10" fmla="*/ 423801 w 1203728"/>
              <a:gd name="T11" fmla="*/ 530012 h 1038311"/>
              <a:gd name="T12" fmla="*/ 662603 w 1203728"/>
              <a:gd name="T13" fmla="*/ 530012 h 1038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03728"/>
              <a:gd name="T22" fmla="*/ 0 h 1038311"/>
              <a:gd name="T23" fmla="*/ 1203728 w 1203728"/>
              <a:gd name="T24" fmla="*/ 1038311 h 1038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03728" h="1038311" stroke="0" extrusionOk="0">
                <a:moveTo>
                  <a:pt x="930689" y="1038311"/>
                </a:moveTo>
                <a:lnTo>
                  <a:pt x="423943" y="530056"/>
                </a:lnTo>
                <a:lnTo>
                  <a:pt x="662825" y="530056"/>
                </a:lnTo>
                <a:cubicBezTo>
                  <a:pt x="520679" y="245966"/>
                  <a:pt x="269942" y="73111"/>
                  <a:pt x="0" y="73110"/>
                </a:cubicBezTo>
                <a:lnTo>
                  <a:pt x="302020" y="73111"/>
                </a:ln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close/>
              </a:path>
              <a:path w="1203728" h="1038311" stroke="0" extrusionOk="0">
                <a:moveTo>
                  <a:pt x="151011" y="91389"/>
                </a:moveTo>
                <a:cubicBezTo>
                  <a:pt x="150548" y="91389"/>
                  <a:pt x="143913" y="93355"/>
                  <a:pt x="143050" y="93748"/>
                </a:cubicBezTo>
                <a:lnTo>
                  <a:pt x="145831" y="93748"/>
                </a:lnTo>
                <a:cubicBezTo>
                  <a:pt x="147158" y="93355"/>
                  <a:pt x="150148" y="91782"/>
                  <a:pt x="151011" y="91389"/>
                </a:cubicBezTo>
                <a:close/>
              </a:path>
              <a:path w="1203728" h="1038311" fill="none" extrusionOk="0">
                <a:moveTo>
                  <a:pt x="151009" y="91388"/>
                </a:moveTo>
                <a:cubicBezTo>
                  <a:pt x="182470" y="87580"/>
                  <a:pt x="166381" y="0"/>
                  <a:pt x="302020" y="73111"/>
                </a:cubicBez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lnTo>
                  <a:pt x="423943" y="530056"/>
                </a:lnTo>
                <a:lnTo>
                  <a:pt x="662825" y="530056"/>
                </a:lnTo>
              </a:path>
            </a:pathLst>
          </a:cu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da-DK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26" name="Nedadbuet pil 24"/>
          <p:cNvSpPr>
            <a:spLocks noChangeArrowheads="1"/>
          </p:cNvSpPr>
          <p:nvPr/>
        </p:nvSpPr>
        <p:spPr bwMode="auto">
          <a:xfrm>
            <a:off x="8012113" y="3563938"/>
            <a:ext cx="1203325" cy="1038225"/>
          </a:xfrm>
          <a:custGeom>
            <a:avLst/>
            <a:gdLst>
              <a:gd name="T0" fmla="*/ 150958 w 1203728"/>
              <a:gd name="T1" fmla="*/ 91380 h 1038311"/>
              <a:gd name="T2" fmla="*/ 301919 w 1203728"/>
              <a:gd name="T3" fmla="*/ 73105 h 1038311"/>
              <a:gd name="T4" fmla="*/ 964522 w 1203728"/>
              <a:gd name="T5" fmla="*/ 530013 h 1038311"/>
              <a:gd name="T6" fmla="*/ 1203325 w 1203728"/>
              <a:gd name="T7" fmla="*/ 530012 h 1038311"/>
              <a:gd name="T8" fmla="*/ 930377 w 1203728"/>
              <a:gd name="T9" fmla="*/ 1038225 h 1038311"/>
              <a:gd name="T10" fmla="*/ 423801 w 1203728"/>
              <a:gd name="T11" fmla="*/ 530012 h 1038311"/>
              <a:gd name="T12" fmla="*/ 662603 w 1203728"/>
              <a:gd name="T13" fmla="*/ 530012 h 1038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03728"/>
              <a:gd name="T22" fmla="*/ 0 h 1038311"/>
              <a:gd name="T23" fmla="*/ 1203728 w 1203728"/>
              <a:gd name="T24" fmla="*/ 1038311 h 1038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03728" h="1038311" stroke="0" extrusionOk="0">
                <a:moveTo>
                  <a:pt x="930689" y="1038311"/>
                </a:moveTo>
                <a:lnTo>
                  <a:pt x="423943" y="530056"/>
                </a:lnTo>
                <a:lnTo>
                  <a:pt x="662825" y="530056"/>
                </a:lnTo>
                <a:cubicBezTo>
                  <a:pt x="520679" y="245966"/>
                  <a:pt x="269942" y="73111"/>
                  <a:pt x="0" y="73110"/>
                </a:cubicBezTo>
                <a:lnTo>
                  <a:pt x="302020" y="73111"/>
                </a:ln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close/>
              </a:path>
              <a:path w="1203728" h="1038311" stroke="0" extrusionOk="0">
                <a:moveTo>
                  <a:pt x="151011" y="91389"/>
                </a:moveTo>
                <a:cubicBezTo>
                  <a:pt x="150548" y="91389"/>
                  <a:pt x="143913" y="93355"/>
                  <a:pt x="143050" y="93748"/>
                </a:cubicBezTo>
                <a:lnTo>
                  <a:pt x="145831" y="93748"/>
                </a:lnTo>
                <a:cubicBezTo>
                  <a:pt x="147158" y="93355"/>
                  <a:pt x="150148" y="91782"/>
                  <a:pt x="151011" y="91389"/>
                </a:cubicBezTo>
                <a:close/>
              </a:path>
              <a:path w="1203728" h="1038311" fill="none" extrusionOk="0">
                <a:moveTo>
                  <a:pt x="151009" y="91388"/>
                </a:moveTo>
                <a:cubicBezTo>
                  <a:pt x="182470" y="87580"/>
                  <a:pt x="166381" y="0"/>
                  <a:pt x="302020" y="73111"/>
                </a:cubicBez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lnTo>
                  <a:pt x="423943" y="530056"/>
                </a:lnTo>
                <a:lnTo>
                  <a:pt x="662825" y="530056"/>
                </a:lnTo>
              </a:path>
            </a:pathLst>
          </a:cu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da-DK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27" name="Nedadbuet pil 24"/>
          <p:cNvSpPr>
            <a:spLocks noChangeArrowheads="1"/>
          </p:cNvSpPr>
          <p:nvPr/>
        </p:nvSpPr>
        <p:spPr bwMode="auto">
          <a:xfrm flipH="1">
            <a:off x="617538" y="3563938"/>
            <a:ext cx="1203325" cy="1038225"/>
          </a:xfrm>
          <a:custGeom>
            <a:avLst/>
            <a:gdLst>
              <a:gd name="T0" fmla="*/ 150958 w 1203728"/>
              <a:gd name="T1" fmla="*/ 91380 h 1038311"/>
              <a:gd name="T2" fmla="*/ 301919 w 1203728"/>
              <a:gd name="T3" fmla="*/ 73105 h 1038311"/>
              <a:gd name="T4" fmla="*/ 964522 w 1203728"/>
              <a:gd name="T5" fmla="*/ 530013 h 1038311"/>
              <a:gd name="T6" fmla="*/ 1203325 w 1203728"/>
              <a:gd name="T7" fmla="*/ 530012 h 1038311"/>
              <a:gd name="T8" fmla="*/ 930377 w 1203728"/>
              <a:gd name="T9" fmla="*/ 1038225 h 1038311"/>
              <a:gd name="T10" fmla="*/ 423801 w 1203728"/>
              <a:gd name="T11" fmla="*/ 530012 h 1038311"/>
              <a:gd name="T12" fmla="*/ 662603 w 1203728"/>
              <a:gd name="T13" fmla="*/ 530012 h 1038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03728"/>
              <a:gd name="T22" fmla="*/ 0 h 1038311"/>
              <a:gd name="T23" fmla="*/ 1203728 w 1203728"/>
              <a:gd name="T24" fmla="*/ 1038311 h 1038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03728" h="1038311" stroke="0" extrusionOk="0">
                <a:moveTo>
                  <a:pt x="930689" y="1038311"/>
                </a:moveTo>
                <a:lnTo>
                  <a:pt x="423943" y="530056"/>
                </a:lnTo>
                <a:lnTo>
                  <a:pt x="662825" y="530056"/>
                </a:lnTo>
                <a:cubicBezTo>
                  <a:pt x="520679" y="245966"/>
                  <a:pt x="269942" y="73111"/>
                  <a:pt x="0" y="73110"/>
                </a:cubicBezTo>
                <a:lnTo>
                  <a:pt x="302020" y="73111"/>
                </a:ln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close/>
              </a:path>
              <a:path w="1203728" h="1038311" stroke="0" extrusionOk="0">
                <a:moveTo>
                  <a:pt x="151011" y="91389"/>
                </a:moveTo>
                <a:cubicBezTo>
                  <a:pt x="150548" y="91389"/>
                  <a:pt x="143913" y="93355"/>
                  <a:pt x="143050" y="93748"/>
                </a:cubicBezTo>
                <a:lnTo>
                  <a:pt x="145831" y="93748"/>
                </a:lnTo>
                <a:cubicBezTo>
                  <a:pt x="147158" y="93355"/>
                  <a:pt x="150148" y="91782"/>
                  <a:pt x="151011" y="91389"/>
                </a:cubicBezTo>
                <a:close/>
              </a:path>
              <a:path w="1203728" h="1038311" fill="none" extrusionOk="0">
                <a:moveTo>
                  <a:pt x="151009" y="91388"/>
                </a:moveTo>
                <a:cubicBezTo>
                  <a:pt x="182470" y="87580"/>
                  <a:pt x="166381" y="0"/>
                  <a:pt x="302020" y="73111"/>
                </a:cubicBezTo>
                <a:cubicBezTo>
                  <a:pt x="571963" y="73111"/>
                  <a:pt x="822699" y="245967"/>
                  <a:pt x="964845" y="530057"/>
                </a:cubicBezTo>
                <a:lnTo>
                  <a:pt x="1203728" y="530056"/>
                </a:lnTo>
                <a:lnTo>
                  <a:pt x="930689" y="1038311"/>
                </a:lnTo>
                <a:lnTo>
                  <a:pt x="423943" y="530056"/>
                </a:lnTo>
                <a:lnTo>
                  <a:pt x="662825" y="530056"/>
                </a:lnTo>
              </a:path>
            </a:pathLst>
          </a:cu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da-DK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8210" name="TextBox 27"/>
          <p:cNvSpPr txBox="1">
            <a:spLocks noChangeArrowheads="1"/>
          </p:cNvSpPr>
          <p:nvPr/>
        </p:nvSpPr>
        <p:spPr bwMode="auto">
          <a:xfrm>
            <a:off x="4202113" y="2798763"/>
            <a:ext cx="160020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Threats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8211" name="TextBox 28"/>
          <p:cNvSpPr txBox="1">
            <a:spLocks noChangeArrowheads="1"/>
          </p:cNvSpPr>
          <p:nvPr/>
        </p:nvSpPr>
        <p:spPr bwMode="auto">
          <a:xfrm>
            <a:off x="6373813" y="2868613"/>
            <a:ext cx="1600200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Threats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8212" name="TextBox 29"/>
          <p:cNvSpPr txBox="1">
            <a:spLocks noChangeArrowheads="1"/>
          </p:cNvSpPr>
          <p:nvPr/>
        </p:nvSpPr>
        <p:spPr bwMode="auto">
          <a:xfrm>
            <a:off x="373063" y="5049838"/>
            <a:ext cx="1600200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Threats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8213" name="TextBox 30"/>
          <p:cNvSpPr txBox="1">
            <a:spLocks noChangeArrowheads="1"/>
          </p:cNvSpPr>
          <p:nvPr/>
        </p:nvSpPr>
        <p:spPr bwMode="auto">
          <a:xfrm>
            <a:off x="4192588" y="5049838"/>
            <a:ext cx="1600200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Threats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8214" name="TextBox 31"/>
          <p:cNvSpPr txBox="1">
            <a:spLocks noChangeArrowheads="1"/>
          </p:cNvSpPr>
          <p:nvPr/>
        </p:nvSpPr>
        <p:spPr bwMode="auto">
          <a:xfrm>
            <a:off x="8231188" y="5049838"/>
            <a:ext cx="1600200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Threats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33" name="Down Arrow 32"/>
          <p:cNvSpPr>
            <a:spLocks noChangeArrowheads="1"/>
          </p:cNvSpPr>
          <p:nvPr/>
        </p:nvSpPr>
        <p:spPr bwMode="auto">
          <a:xfrm>
            <a:off x="4802188" y="2198688"/>
            <a:ext cx="381000" cy="381000"/>
          </a:xfrm>
          <a:prstGeom prst="down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en-US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34" name="Down Arrow 33"/>
          <p:cNvSpPr>
            <a:spLocks noChangeArrowheads="1"/>
          </p:cNvSpPr>
          <p:nvPr/>
        </p:nvSpPr>
        <p:spPr bwMode="auto">
          <a:xfrm>
            <a:off x="4802188" y="4389438"/>
            <a:ext cx="381000" cy="381000"/>
          </a:xfrm>
          <a:prstGeom prst="down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BFBFBF"/>
              </a:gs>
              <a:gs pos="100000">
                <a:srgbClr val="40404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63500" dist="25400" dir="3719958" sx="99001" sy="99001" algn="t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pPr marL="342900" indent="-342900" algn="ctr">
              <a:buFont typeface="Times New Roman" charset="0"/>
              <a:buNone/>
              <a:defRPr/>
            </a:pPr>
            <a:endParaRPr lang="en-US" noProof="1">
              <a:solidFill>
                <a:srgbClr val="FFFFFF"/>
              </a:solidFill>
              <a:latin typeface="Calibri" pitchFamily="-65" charset="0"/>
              <a:ea typeface="ＭＳ Ｐゴシック" pitchFamily="-65" charset="-128"/>
            </a:endParaRPr>
          </a:p>
        </p:txBody>
      </p:sp>
      <p:sp>
        <p:nvSpPr>
          <p:cNvPr id="8217" name="Tekstboks 3"/>
          <p:cNvSpPr txBox="1">
            <a:spLocks noChangeArrowheads="1"/>
          </p:cNvSpPr>
          <p:nvPr/>
        </p:nvSpPr>
        <p:spPr bwMode="auto">
          <a:xfrm>
            <a:off x="239713" y="579438"/>
            <a:ext cx="8905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Threats</a:t>
            </a:r>
          </a:p>
        </p:txBody>
      </p:sp>
      <p:sp>
        <p:nvSpPr>
          <p:cNvPr id="8218" name="Tekstboks 3"/>
          <p:cNvSpPr txBox="1">
            <a:spLocks noChangeArrowheads="1"/>
          </p:cNvSpPr>
          <p:nvPr/>
        </p:nvSpPr>
        <p:spPr bwMode="auto">
          <a:xfrm>
            <a:off x="242888" y="273050"/>
            <a:ext cx="16906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>
                <a:latin typeface="Calibri" pitchFamily="34" charset="0"/>
                <a:ea typeface="Calibri" pitchFamily="34" charset="0"/>
                <a:cs typeface="Calibri" pitchFamily="34" charset="0"/>
              </a:rPr>
              <a:t>SWOT </a:t>
            </a:r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ANALYSIS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5227637"/>
            <a:ext cx="10080625" cy="2052671"/>
          </a:xfrm>
          <a:prstGeom prst="rect">
            <a:avLst/>
          </a:prstGeom>
          <a:gradFill rotWithShape="1">
            <a:gsLst>
              <a:gs pos="61000">
                <a:sysClr val="window" lastClr="FFFFFF">
                  <a:alpha val="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6" name="Left-Right Arrow 5"/>
          <p:cNvSpPr/>
          <p:nvPr/>
        </p:nvSpPr>
        <p:spPr bwMode="auto">
          <a:xfrm>
            <a:off x="4325938" y="1212850"/>
            <a:ext cx="1524000" cy="533400"/>
          </a:xfrm>
          <a:prstGeom prst="leftRightArrow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  <a:tileRect/>
          </a:gra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2139633" y="755658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100000">
                <a:srgbClr val="004C84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541353" y="1025404"/>
            <a:ext cx="772479" cy="1036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S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6483033" y="755658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64D011"/>
              </a:gs>
              <a:gs pos="100000">
                <a:srgbClr val="326609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865665" y="977779"/>
            <a:ext cx="810654" cy="1036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O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611312" y="2432059"/>
            <a:ext cx="2713839" cy="1576378"/>
          </a:xfrm>
          <a:prstGeom prst="rect">
            <a:avLst/>
          </a:prstGeom>
          <a:gradFill flip="none" rotWithShape="1">
            <a:gsLst>
              <a:gs pos="0">
                <a:srgbClr val="A5D8F9"/>
              </a:gs>
              <a:gs pos="100000">
                <a:srgbClr val="0070C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9229" name="TextBox 16"/>
          <p:cNvSpPr txBox="1">
            <a:spLocks noChangeArrowheads="1"/>
          </p:cNvSpPr>
          <p:nvPr/>
        </p:nvSpPr>
        <p:spPr bwMode="auto">
          <a:xfrm>
            <a:off x="1658938" y="2508250"/>
            <a:ext cx="25908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Strengths</a:t>
            </a:r>
          </a:p>
          <a:p>
            <a:endParaRPr lang="en-US" sz="1200"/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Go ahead an replace it with your own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This is an example text. 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1611312" y="4108459"/>
            <a:ext cx="2713839" cy="1576378"/>
          </a:xfrm>
          <a:prstGeom prst="rect">
            <a:avLst/>
          </a:prstGeom>
          <a:gradFill flip="none" rotWithShape="1">
            <a:gsLst>
              <a:gs pos="0">
                <a:srgbClr val="A5D8F9"/>
              </a:gs>
              <a:gs pos="100000">
                <a:srgbClr val="0070C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9233" name="TextBox 16"/>
          <p:cNvSpPr txBox="1">
            <a:spLocks noChangeArrowheads="1"/>
          </p:cNvSpPr>
          <p:nvPr/>
        </p:nvSpPr>
        <p:spPr bwMode="auto">
          <a:xfrm>
            <a:off x="1658938" y="4184650"/>
            <a:ext cx="25908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Strengths</a:t>
            </a:r>
          </a:p>
          <a:p>
            <a:endParaRPr lang="en-US" sz="1200"/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Go ahead an replace it with your own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This is an example text. 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1611312" y="5784859"/>
            <a:ext cx="2713839" cy="1576378"/>
          </a:xfrm>
          <a:prstGeom prst="rect">
            <a:avLst/>
          </a:prstGeom>
          <a:gradFill flip="none" rotWithShape="1">
            <a:gsLst>
              <a:gs pos="0">
                <a:srgbClr val="A5D8F9"/>
              </a:gs>
              <a:gs pos="100000">
                <a:srgbClr val="0070C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9237" name="TextBox 16"/>
          <p:cNvSpPr txBox="1">
            <a:spLocks noChangeArrowheads="1"/>
          </p:cNvSpPr>
          <p:nvPr/>
        </p:nvSpPr>
        <p:spPr bwMode="auto">
          <a:xfrm>
            <a:off x="1658938" y="5861050"/>
            <a:ext cx="25908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Strengths</a:t>
            </a:r>
          </a:p>
          <a:p>
            <a:endParaRPr lang="en-US" sz="1200"/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Go ahead an replace it with your own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This is an example text. 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5849151" y="2432059"/>
            <a:ext cx="2713839" cy="1576378"/>
          </a:xfrm>
          <a:prstGeom prst="rect">
            <a:avLst/>
          </a:prstGeom>
          <a:gradFill flip="none" rotWithShape="1">
            <a:gsLst>
              <a:gs pos="0">
                <a:srgbClr val="AFE87E"/>
              </a:gs>
              <a:gs pos="100000">
                <a:srgbClr val="64D011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9241" name="TextBox 16"/>
          <p:cNvSpPr txBox="1">
            <a:spLocks noChangeArrowheads="1"/>
          </p:cNvSpPr>
          <p:nvPr/>
        </p:nvSpPr>
        <p:spPr bwMode="auto">
          <a:xfrm>
            <a:off x="5895975" y="2508250"/>
            <a:ext cx="2376488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Opportunities</a:t>
            </a:r>
          </a:p>
          <a:p>
            <a:endParaRPr lang="en-US" sz="1200"/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Go ahead an replace it with your own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This is an example text. 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849151" y="4108459"/>
            <a:ext cx="2713839" cy="1576378"/>
          </a:xfrm>
          <a:prstGeom prst="rect">
            <a:avLst/>
          </a:prstGeom>
          <a:gradFill flip="none" rotWithShape="1">
            <a:gsLst>
              <a:gs pos="0">
                <a:srgbClr val="AFE87E"/>
              </a:gs>
              <a:gs pos="100000">
                <a:srgbClr val="64D011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9245" name="TextBox 16"/>
          <p:cNvSpPr txBox="1">
            <a:spLocks noChangeArrowheads="1"/>
          </p:cNvSpPr>
          <p:nvPr/>
        </p:nvSpPr>
        <p:spPr bwMode="auto">
          <a:xfrm>
            <a:off x="5895975" y="4184650"/>
            <a:ext cx="2376488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Opportunities</a:t>
            </a:r>
          </a:p>
          <a:p>
            <a:endParaRPr lang="en-US" sz="1200"/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Go ahead an replace it with your own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This is an example text. 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849151" y="5784859"/>
            <a:ext cx="2713839" cy="1576378"/>
          </a:xfrm>
          <a:prstGeom prst="rect">
            <a:avLst/>
          </a:prstGeom>
          <a:gradFill flip="none" rotWithShape="1">
            <a:gsLst>
              <a:gs pos="0">
                <a:srgbClr val="AFE87E"/>
              </a:gs>
              <a:gs pos="100000">
                <a:srgbClr val="64D011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9249" name="TextBox 16"/>
          <p:cNvSpPr txBox="1">
            <a:spLocks noChangeArrowheads="1"/>
          </p:cNvSpPr>
          <p:nvPr/>
        </p:nvSpPr>
        <p:spPr bwMode="auto">
          <a:xfrm>
            <a:off x="5895975" y="5861050"/>
            <a:ext cx="2376488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Opportunities</a:t>
            </a:r>
          </a:p>
          <a:p>
            <a:endParaRPr lang="en-US" sz="1200"/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Go ahead an replace it with your own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This is an example text. </a:t>
            </a:r>
          </a:p>
        </p:txBody>
      </p:sp>
      <p:sp>
        <p:nvSpPr>
          <p:cNvPr id="23" name="Left-Right Arrow 22"/>
          <p:cNvSpPr/>
          <p:nvPr/>
        </p:nvSpPr>
        <p:spPr bwMode="auto">
          <a:xfrm>
            <a:off x="4325938" y="2889250"/>
            <a:ext cx="1524000" cy="533400"/>
          </a:xfrm>
          <a:prstGeom prst="leftRightArrow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  <a:tileRect/>
          </a:gra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24" name="Left-Right Arrow 23"/>
          <p:cNvSpPr/>
          <p:nvPr/>
        </p:nvSpPr>
        <p:spPr bwMode="auto">
          <a:xfrm>
            <a:off x="4325938" y="4565650"/>
            <a:ext cx="1524000" cy="533400"/>
          </a:xfrm>
          <a:prstGeom prst="leftRightArrow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  <a:tileRect/>
          </a:gra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25" name="Left-Right Arrow 24"/>
          <p:cNvSpPr/>
          <p:nvPr/>
        </p:nvSpPr>
        <p:spPr bwMode="auto">
          <a:xfrm>
            <a:off x="4325938" y="6242050"/>
            <a:ext cx="1524000" cy="533400"/>
          </a:xfrm>
          <a:prstGeom prst="leftRightArrow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  <a:tileRect/>
          </a:gra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9253" name="Tekstboks 3"/>
          <p:cNvSpPr txBox="1">
            <a:spLocks noChangeArrowheads="1"/>
          </p:cNvSpPr>
          <p:nvPr/>
        </p:nvSpPr>
        <p:spPr bwMode="auto">
          <a:xfrm>
            <a:off x="239713" y="579438"/>
            <a:ext cx="16002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Positive factors</a:t>
            </a:r>
          </a:p>
        </p:txBody>
      </p:sp>
      <p:sp>
        <p:nvSpPr>
          <p:cNvPr id="9254" name="Tekstboks 3"/>
          <p:cNvSpPr txBox="1">
            <a:spLocks noChangeArrowheads="1"/>
          </p:cNvSpPr>
          <p:nvPr/>
        </p:nvSpPr>
        <p:spPr bwMode="auto">
          <a:xfrm>
            <a:off x="242888" y="273050"/>
            <a:ext cx="16906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>
                <a:latin typeface="Calibri" pitchFamily="34" charset="0"/>
                <a:ea typeface="Calibri" pitchFamily="34" charset="0"/>
                <a:cs typeface="Calibri" pitchFamily="34" charset="0"/>
              </a:rPr>
              <a:t>SWOT </a:t>
            </a:r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5227637"/>
            <a:ext cx="10080625" cy="2052671"/>
          </a:xfrm>
          <a:prstGeom prst="rect">
            <a:avLst/>
          </a:prstGeom>
          <a:gradFill rotWithShape="1">
            <a:gsLst>
              <a:gs pos="61000">
                <a:sysClr val="window" lastClr="FFFFFF">
                  <a:alpha val="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151517" y="779482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410324" y="1001603"/>
            <a:ext cx="810654" cy="1036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W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365073" y="779482"/>
            <a:ext cx="1575918" cy="1576378"/>
          </a:xfrm>
          <a:prstGeom prst="rect">
            <a:avLst/>
          </a:prstGeom>
          <a:gradFill>
            <a:gsLst>
              <a:gs pos="0">
                <a:schemeClr val="bg1">
                  <a:lumMod val="85000"/>
                  <a:alpha val="66000"/>
                </a:schemeClr>
              </a:gs>
              <a:gs pos="100000">
                <a:schemeClr val="bg1">
                  <a:lumMod val="50000"/>
                  <a:alpha val="75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786440" y="1001603"/>
            <a:ext cx="810654" cy="1036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T</a:t>
            </a:r>
          </a:p>
        </p:txBody>
      </p:sp>
      <p:sp>
        <p:nvSpPr>
          <p:cNvPr id="6" name="Left-Right Arrow 5"/>
          <p:cNvSpPr/>
          <p:nvPr/>
        </p:nvSpPr>
        <p:spPr bwMode="auto">
          <a:xfrm>
            <a:off x="4306888" y="1265238"/>
            <a:ext cx="1524000" cy="533400"/>
          </a:xfrm>
          <a:prstGeom prst="leftRightArrow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  <a:tileRect/>
          </a:gra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593834" y="2432058"/>
            <a:ext cx="2713839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0253" name="TextBox 16"/>
          <p:cNvSpPr txBox="1">
            <a:spLocks noChangeArrowheads="1"/>
          </p:cNvSpPr>
          <p:nvPr/>
        </p:nvSpPr>
        <p:spPr bwMode="auto">
          <a:xfrm>
            <a:off x="1668463" y="2508250"/>
            <a:ext cx="25908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Weaknesses</a:t>
            </a:r>
          </a:p>
          <a:p>
            <a:endParaRPr lang="en-US" sz="1200"/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Go ahead an replace it with your own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This is an example text. 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593834" y="4108458"/>
            <a:ext cx="2713839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0257" name="TextBox 16"/>
          <p:cNvSpPr txBox="1">
            <a:spLocks noChangeArrowheads="1"/>
          </p:cNvSpPr>
          <p:nvPr/>
        </p:nvSpPr>
        <p:spPr bwMode="auto">
          <a:xfrm>
            <a:off x="1668463" y="4184650"/>
            <a:ext cx="25908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Weaknesses</a:t>
            </a:r>
          </a:p>
          <a:p>
            <a:endParaRPr lang="en-US" sz="1200"/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Go ahead an replace it with your own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This is an example text. 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593834" y="5784858"/>
            <a:ext cx="2713839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0261" name="TextBox 16"/>
          <p:cNvSpPr txBox="1">
            <a:spLocks noChangeArrowheads="1"/>
          </p:cNvSpPr>
          <p:nvPr/>
        </p:nvSpPr>
        <p:spPr bwMode="auto">
          <a:xfrm>
            <a:off x="1668463" y="5861050"/>
            <a:ext cx="25908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Weaknesses</a:t>
            </a:r>
          </a:p>
          <a:p>
            <a:endParaRPr lang="en-US" sz="1200"/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Go ahead an replace it with your own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This is an example text. 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831673" y="2432059"/>
            <a:ext cx="2713839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0265" name="TextBox 16"/>
          <p:cNvSpPr txBox="1">
            <a:spLocks noChangeArrowheads="1"/>
          </p:cNvSpPr>
          <p:nvPr/>
        </p:nvSpPr>
        <p:spPr bwMode="auto">
          <a:xfrm>
            <a:off x="5902325" y="2508250"/>
            <a:ext cx="2376488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Threats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Go ahead an replace it with your own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This is an example text. 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831673" y="4108459"/>
            <a:ext cx="2713839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0269" name="TextBox 16"/>
          <p:cNvSpPr txBox="1">
            <a:spLocks noChangeArrowheads="1"/>
          </p:cNvSpPr>
          <p:nvPr/>
        </p:nvSpPr>
        <p:spPr bwMode="auto">
          <a:xfrm>
            <a:off x="5902325" y="4184650"/>
            <a:ext cx="2376488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Threats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Go ahead an replace it with your own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This is an example text. 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5831673" y="5784859"/>
            <a:ext cx="2713839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extrusionH="100330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0273" name="TextBox 16"/>
          <p:cNvSpPr txBox="1">
            <a:spLocks noChangeArrowheads="1"/>
          </p:cNvSpPr>
          <p:nvPr/>
        </p:nvSpPr>
        <p:spPr bwMode="auto">
          <a:xfrm>
            <a:off x="5902325" y="5861050"/>
            <a:ext cx="2376488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Threats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This is an example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Go ahead an replace it with your own text. </a:t>
            </a:r>
          </a:p>
          <a:p>
            <a:pPr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charset="0"/>
              <a:buChar char="•"/>
            </a:pPr>
            <a:r>
              <a:rPr lang="en-US" sz="1200" noProof="1">
                <a:latin typeface="Calibri" pitchFamily="34" charset="0"/>
                <a:cs typeface="Arial" charset="0"/>
              </a:rPr>
              <a:t>This is an example text. </a:t>
            </a:r>
          </a:p>
        </p:txBody>
      </p:sp>
      <p:sp>
        <p:nvSpPr>
          <p:cNvPr id="20" name="Left-Right Arrow 19"/>
          <p:cNvSpPr/>
          <p:nvPr/>
        </p:nvSpPr>
        <p:spPr bwMode="auto">
          <a:xfrm>
            <a:off x="4306888" y="2941638"/>
            <a:ext cx="1524000" cy="533400"/>
          </a:xfrm>
          <a:prstGeom prst="leftRightArrow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  <a:tileRect/>
          </a:gra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21" name="Left-Right Arrow 20"/>
          <p:cNvSpPr/>
          <p:nvPr/>
        </p:nvSpPr>
        <p:spPr bwMode="auto">
          <a:xfrm>
            <a:off x="4306888" y="4541838"/>
            <a:ext cx="1524000" cy="533400"/>
          </a:xfrm>
          <a:prstGeom prst="leftRightArrow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  <a:tileRect/>
          </a:gra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22" name="Left-Right Arrow 21"/>
          <p:cNvSpPr/>
          <p:nvPr/>
        </p:nvSpPr>
        <p:spPr bwMode="auto">
          <a:xfrm>
            <a:off x="4306888" y="6294438"/>
            <a:ext cx="1524000" cy="533400"/>
          </a:xfrm>
          <a:prstGeom prst="leftRightArrow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  <a:tileRect/>
          </a:gra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0277" name="Tekstboks 3"/>
          <p:cNvSpPr txBox="1">
            <a:spLocks noChangeArrowheads="1"/>
          </p:cNvSpPr>
          <p:nvPr/>
        </p:nvSpPr>
        <p:spPr bwMode="auto">
          <a:xfrm>
            <a:off x="239713" y="579438"/>
            <a:ext cx="16986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Negative factors</a:t>
            </a:r>
          </a:p>
        </p:txBody>
      </p:sp>
      <p:sp>
        <p:nvSpPr>
          <p:cNvPr id="10278" name="Tekstboks 3"/>
          <p:cNvSpPr txBox="1">
            <a:spLocks noChangeArrowheads="1"/>
          </p:cNvSpPr>
          <p:nvPr/>
        </p:nvSpPr>
        <p:spPr bwMode="auto">
          <a:xfrm>
            <a:off x="242888" y="273050"/>
            <a:ext cx="16906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>
                <a:latin typeface="Calibri" pitchFamily="34" charset="0"/>
                <a:ea typeface="Calibri" pitchFamily="34" charset="0"/>
                <a:cs typeface="Calibri" pitchFamily="34" charset="0"/>
              </a:rPr>
              <a:t>SWOT </a:t>
            </a:r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5227637"/>
            <a:ext cx="10080625" cy="2052671"/>
          </a:xfrm>
          <a:prstGeom prst="rect">
            <a:avLst/>
          </a:prstGeom>
          <a:gradFill rotWithShape="1">
            <a:gsLst>
              <a:gs pos="61000">
                <a:sysClr val="window" lastClr="FFFFFF">
                  <a:alpha val="0"/>
                </a:sysClr>
              </a:gs>
              <a:gs pos="100000">
                <a:sysClr val="window" lastClr="FFFFFF">
                  <a:lumMod val="85000"/>
                </a:sysClr>
              </a:gs>
            </a:gsLst>
            <a:lin ang="16200000" scaled="0"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763712" y="1341437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100000">
                <a:srgbClr val="004C84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165432" y="1611183"/>
            <a:ext cx="772479" cy="1036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S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268912" y="1341437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64D011"/>
              </a:gs>
              <a:gs pos="100000">
                <a:srgbClr val="326609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651544" y="1563558"/>
            <a:ext cx="810654" cy="1036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O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516312" y="1341437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775119" y="1563558"/>
            <a:ext cx="810654" cy="1036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W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945312" y="1341437"/>
            <a:ext cx="1575918" cy="1576378"/>
          </a:xfrm>
          <a:prstGeom prst="rect">
            <a:avLst/>
          </a:prstGeom>
          <a:gradFill>
            <a:gsLst>
              <a:gs pos="0">
                <a:schemeClr val="bg1">
                  <a:lumMod val="85000"/>
                  <a:alpha val="66000"/>
                </a:schemeClr>
              </a:gs>
              <a:gs pos="100000">
                <a:schemeClr val="tx1">
                  <a:lumMod val="50000"/>
                  <a:lumOff val="50000"/>
                  <a:alpha val="75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66679" y="1563558"/>
            <a:ext cx="810654" cy="1036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76200" dir="13500000">
                    <a:prstClr val="black">
                      <a:alpha val="38000"/>
                    </a:prstClr>
                  </a:innerShdw>
                </a:effectLst>
                <a:latin typeface="Verdana" pitchFamily="34" charset="0"/>
              </a:rPr>
              <a:t>T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754186" y="3103561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A5D8F9"/>
              </a:gs>
              <a:gs pos="100000">
                <a:srgbClr val="0070C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11278" name="TextBox 16"/>
          <p:cNvSpPr txBox="1">
            <a:spLocks noChangeArrowheads="1"/>
          </p:cNvSpPr>
          <p:nvPr/>
        </p:nvSpPr>
        <p:spPr bwMode="auto">
          <a:xfrm>
            <a:off x="1763713" y="3195638"/>
            <a:ext cx="1600200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Strengths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5259386" y="3103561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AFE87E"/>
              </a:gs>
              <a:gs pos="100000">
                <a:srgbClr val="64D011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1280" name="TextBox 16"/>
          <p:cNvSpPr txBox="1">
            <a:spLocks noChangeArrowheads="1"/>
          </p:cNvSpPr>
          <p:nvPr/>
        </p:nvSpPr>
        <p:spPr bwMode="auto">
          <a:xfrm>
            <a:off x="5268913" y="3195638"/>
            <a:ext cx="160020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Opportunities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3506786" y="3103561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1282" name="TextBox 16"/>
          <p:cNvSpPr txBox="1">
            <a:spLocks noChangeArrowheads="1"/>
          </p:cNvSpPr>
          <p:nvPr/>
        </p:nvSpPr>
        <p:spPr bwMode="auto">
          <a:xfrm>
            <a:off x="3516313" y="3195638"/>
            <a:ext cx="1600200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Weaknesses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17" name="Rectangle 16"/>
          <p:cNvSpPr/>
          <p:nvPr/>
        </p:nvSpPr>
        <p:spPr bwMode="auto">
          <a:xfrm>
            <a:off x="6979118" y="3087378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1284" name="TextBox 30"/>
          <p:cNvSpPr txBox="1">
            <a:spLocks noChangeArrowheads="1"/>
          </p:cNvSpPr>
          <p:nvPr/>
        </p:nvSpPr>
        <p:spPr bwMode="auto">
          <a:xfrm>
            <a:off x="6945313" y="3195638"/>
            <a:ext cx="1600200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Threats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754186" y="4851081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A5D8F9"/>
              </a:gs>
              <a:gs pos="100000">
                <a:srgbClr val="0070C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 bwMode="auto">
          <a:xfrm>
            <a:off x="3506786" y="4851081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5259386" y="4851081"/>
            <a:ext cx="1575918" cy="1576378"/>
          </a:xfrm>
          <a:prstGeom prst="rect">
            <a:avLst/>
          </a:prstGeom>
          <a:gradFill flip="none" rotWithShape="1">
            <a:gsLst>
              <a:gs pos="0">
                <a:srgbClr val="AFE87E"/>
              </a:gs>
              <a:gs pos="100000">
                <a:srgbClr val="64D011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 bwMode="auto">
          <a:xfrm>
            <a:off x="6979118" y="4851081"/>
            <a:ext cx="1575918" cy="157637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perspectiveBelow" fov="2700000">
              <a:rot lat="600000" lon="0" rev="0"/>
            </a:camera>
            <a:lightRig rig="threePt" dir="t"/>
          </a:scene3d>
          <a:sp3d extrusionH="1022350"/>
        </p:spPr>
        <p:txBody>
          <a:bodyPr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1289" name="TextBox 16"/>
          <p:cNvSpPr txBox="1">
            <a:spLocks noChangeArrowheads="1"/>
          </p:cNvSpPr>
          <p:nvPr/>
        </p:nvSpPr>
        <p:spPr bwMode="auto">
          <a:xfrm>
            <a:off x="1763713" y="4922838"/>
            <a:ext cx="1600200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Strengths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11290" name="TextBox 16"/>
          <p:cNvSpPr txBox="1">
            <a:spLocks noChangeArrowheads="1"/>
          </p:cNvSpPr>
          <p:nvPr/>
        </p:nvSpPr>
        <p:spPr bwMode="auto">
          <a:xfrm>
            <a:off x="5268913" y="4922838"/>
            <a:ext cx="160020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Opportunities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11291" name="TextBox 16"/>
          <p:cNvSpPr txBox="1">
            <a:spLocks noChangeArrowheads="1"/>
          </p:cNvSpPr>
          <p:nvPr/>
        </p:nvSpPr>
        <p:spPr bwMode="auto">
          <a:xfrm>
            <a:off x="3516313" y="4922838"/>
            <a:ext cx="1600200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Weaknesses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11292" name="TextBox 30"/>
          <p:cNvSpPr txBox="1">
            <a:spLocks noChangeArrowheads="1"/>
          </p:cNvSpPr>
          <p:nvPr/>
        </p:nvSpPr>
        <p:spPr bwMode="auto">
          <a:xfrm>
            <a:off x="6945313" y="4922838"/>
            <a:ext cx="1600200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Threats</a:t>
            </a:r>
          </a:p>
          <a:p>
            <a:endParaRPr lang="en-US" sz="1200"/>
          </a:p>
          <a:p>
            <a:r>
              <a:rPr lang="en-US" sz="1200"/>
              <a:t>This is an example text. Go ahead and replace it with your own text</a:t>
            </a:r>
          </a:p>
          <a:p>
            <a:endParaRPr lang="en-US"/>
          </a:p>
        </p:txBody>
      </p:sp>
      <p:sp>
        <p:nvSpPr>
          <p:cNvPr id="11293" name="Tekstboks 3"/>
          <p:cNvSpPr txBox="1">
            <a:spLocks noChangeArrowheads="1"/>
          </p:cNvSpPr>
          <p:nvPr/>
        </p:nvSpPr>
        <p:spPr bwMode="auto">
          <a:xfrm>
            <a:off x="242888" y="273050"/>
            <a:ext cx="16906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>
                <a:latin typeface="Calibri" pitchFamily="34" charset="0"/>
                <a:ea typeface="Calibri" pitchFamily="34" charset="0"/>
                <a:cs typeface="Calibri" pitchFamily="34" charset="0"/>
              </a:rPr>
              <a:t>SWOT </a:t>
            </a:r>
            <a:r>
              <a:rPr lang="da-DK">
                <a:latin typeface="Calibri" pitchFamily="34" charset="0"/>
                <a:ea typeface="Calibri" pitchFamily="34" charset="0"/>
                <a:cs typeface="Calibri" pitchFamily="34" charset="0"/>
              </a:rPr>
              <a:t>ANALYSIS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S Gothic"/>
        <a:cs typeface="MS Gothic"/>
      </a:majorFont>
      <a:minorFont>
        <a:latin typeface="Arial"/>
        <a:ea typeface="MS Gothic"/>
        <a:cs typeface="MS 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2029-05-12T07:00:00+00:00</AssetExpire>
    <IntlLangReviewDate xmlns="4873beb7-5857-4685-be1f-d57550cc96cc">2010-05-19T22:10:00+00:00</IntlLangReviewDate>
    <TPFriendlyName xmlns="4873beb7-5857-4685-be1f-d57550cc96cc" xsi:nil="true"/>
    <IntlLangReview xmlns="4873beb7-5857-4685-be1f-d57550cc96cc" xsi:nil="true"/>
    <PolicheckWords xmlns="4873beb7-5857-4685-be1f-d57550cc96cc" xsi:nil="true"/>
    <SubmitterId xmlns="4873beb7-5857-4685-be1f-d57550cc96cc" xsi:nil="true"/>
    <AcquiredFrom xmlns="4873beb7-5857-4685-be1f-d57550cc96cc">Community</AcquiredFrom>
    <EditorialStatus xmlns="4873beb7-5857-4685-be1f-d57550cc96cc" xsi:nil="true"/>
    <Markets xmlns="4873beb7-5857-4685-be1f-d57550cc96cc"/>
    <OriginAsset xmlns="4873beb7-5857-4685-be1f-d57550cc96cc" xsi:nil="true"/>
    <AssetStart xmlns="4873beb7-5857-4685-be1f-d57550cc96cc">2010-05-19T22:06:33+00:00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834326</Value>
      <Value>1313798</Value>
    </PublishStatusLookup>
    <APAuthor xmlns="4873beb7-5857-4685-be1f-d57550cc96cc">
      <UserInfo>
        <DisplayName/>
        <AccountId>92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 xsi:nil="true"/>
    <MachineTranslated xmlns="4873beb7-5857-4685-be1f-d57550cc96cc">false</MachineTranslated>
    <OutputCachingOn xmlns="4873beb7-5857-4685-be1f-d57550cc96cc">true</OutputCachingOn>
    <TemplateStatus xmlns="4873beb7-5857-4685-be1f-d57550cc96cc" xsi:nil="true"/>
    <IsSearchable xmlns="4873beb7-5857-4685-be1f-d57550cc96cc">true</IsSearchable>
    <ContentItem xmlns="4873beb7-5857-4685-be1f-d57550cc96cc" xsi:nil="true"/>
    <HandoffToMSDN xmlns="4873beb7-5857-4685-be1f-d57550cc96cc">2010-05-19T22:10:00+00:00</HandoffToMSDN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>2010-05-19T22:10:00+00:00</LastModifiedDateTime>
    <LastPublishResultLookup xmlns="4873beb7-5857-4685-be1f-d57550cc96cc" xsi:nil="true"/>
    <LegacyData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>2010-05-19T22:10:00+00:00</PlannedPubDate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TPLaunchHelpLinkType xmlns="4873beb7-5857-4685-be1f-d57550cc96cc">Template</TPLaunchHelpLinkType>
    <BusinessGroup xmlns="4873beb7-5857-4685-be1f-d57550cc96cc" xsi:nil="true"/>
    <Providers xmlns="4873beb7-5857-4685-be1f-d57550cc96cc" xsi:nil="true"/>
    <TemplateTemplateType xmlns="4873beb7-5857-4685-be1f-d57550cc96cc">PowerPoint 12 Default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Provider xmlns="4873beb7-5857-4685-be1f-d57550cc96cc" xsi:nil="true"/>
    <UACurrentWords xmlns="4873beb7-5857-4685-be1f-d57550cc96cc" xsi:nil="true"/>
    <AssetId xmlns="4873beb7-5857-4685-be1f-d57550cc96cc">TP101875459</AssetId>
    <TPClientViewer xmlns="4873beb7-5857-4685-be1f-d57550cc96cc" xsi:nil="true"/>
    <DSATActionTaken xmlns="4873beb7-5857-4685-be1f-d57550cc96cc">Best Bets</DSATActionTaken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</PublishTargets>
    <ApprovalLog xmlns="4873beb7-5857-4685-be1f-d57550cc96cc" xsi:nil="true"/>
    <BugNumber xmlns="4873beb7-5857-4685-be1f-d57550cc96cc" xsi:nil="true"/>
    <CrawlForDependencies xmlns="4873beb7-5857-4685-be1f-d57550cc96cc">false</CrawlForDependencies>
    <LastHandOff xmlns="4873beb7-5857-4685-be1f-d57550cc96cc" xsi:nil="true"/>
    <Milestone xmlns="4873beb7-5857-4685-be1f-d57550cc96cc" xsi:nil="true"/>
    <UANotes xmlns="4873beb7-5857-4685-be1f-d57550cc96cc" xsi:nil="true"/>
    <BlockPublish xmlns="4873beb7-5857-4685-be1f-d57550cc96cc" xsi:nil="true"/>
    <CampaignTagsTaxHTField0 xmlns="4873beb7-5857-4685-be1f-d57550cc96cc">
      <Terms xmlns="http://schemas.microsoft.com/office/infopath/2007/PartnerControls"/>
    </CampaignTagsTaxHTField0>
    <LocLastLocAttemptVersionLookup xmlns="4873beb7-5857-4685-be1f-d57550cc96cc">128054</LocLastLocAttemptVersionLookup>
    <LocLastLocAttemptVersionTypeLookup xmlns="4873beb7-5857-4685-be1f-d57550cc96cc" xsi:nil="true"/>
    <LocOverallPreviewStatusLookup xmlns="4873beb7-5857-4685-be1f-d57550cc96cc" xsi:nil="true"/>
    <LocOverallPublishStatusLookup xmlns="4873beb7-5857-4685-be1f-d57550cc96cc" xsi:nil="true"/>
    <TaxCatchAll xmlns="4873beb7-5857-4685-be1f-d57550cc96cc"/>
    <LocNewPublishedVersionLookup xmlns="4873beb7-5857-4685-be1f-d57550cc96cc" xsi:nil="true"/>
    <LocPublishedDependentAssetsLookup xmlns="4873beb7-5857-4685-be1f-d57550cc96cc" xsi:nil="true"/>
    <LocComments xmlns="4873beb7-5857-4685-be1f-d57550cc96cc" xsi:nil="true"/>
    <LocProcessedForMarketsLookup xmlns="4873beb7-5857-4685-be1f-d57550cc96cc" xsi:nil="true"/>
    <LocRecommendedHandoff xmlns="4873beb7-5857-4685-be1f-d57550cc96cc" xsi:nil="true"/>
    <LocManualTestRequired xmlns="4873beb7-5857-4685-be1f-d57550cc96cc" xsi:nil="true"/>
    <LocProcessedForHandoffsLookup xmlns="4873beb7-5857-4685-be1f-d57550cc96cc" xsi:nil="true"/>
    <LocOverallHandbackStatusLookup xmlns="4873beb7-5857-4685-be1f-d57550cc96cc" xsi:nil="true"/>
    <LocalizationTagsTaxHTField0 xmlns="4873beb7-5857-4685-be1f-d57550cc96cc">
      <Terms xmlns="http://schemas.microsoft.com/office/infopath/2007/PartnerControls"/>
    </LocalizationTagsTaxHTField0>
    <FeatureTagsTaxHTField0 xmlns="4873beb7-5857-4685-be1f-d57550cc96cc">
      <Terms xmlns="http://schemas.microsoft.com/office/infopath/2007/PartnerControls"/>
    </FeatureTagsTaxHTField0>
    <LocOverallLocStatusLookup xmlns="4873beb7-5857-4685-be1f-d57550cc96cc" xsi:nil="true"/>
    <LocPublishedLinkedAssetsLookup xmlns="4873beb7-5857-4685-be1f-d57550cc96cc" xsi:nil="true"/>
    <InternalTagsTaxHTField0 xmlns="4873beb7-5857-4685-be1f-d57550cc96cc">
      <Terms xmlns="http://schemas.microsoft.com/office/infopath/2007/PartnerControls"/>
    </InternalTagsTaxHTField0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14</OriginalRelease>
    <LocMarketGroupTiers2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492AA6EB-1256-442D-8252-82911ED779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F3004B-9108-4C4B-8CE9-64F411650F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486DBD-1220-4F58-8412-855833251F10}">
  <ds:schemaRefs>
    <ds:schemaRef ds:uri="http://schemas.microsoft.com/office/2006/metadata/properties"/>
    <ds:schemaRef ds:uri="http://schemas.microsoft.com/office/infopath/2007/PartnerControls"/>
    <ds:schemaRef ds:uri="4873beb7-5857-4685-be1f-d57550cc96c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SWOT analysis examples</Template>
  <TotalTime>6922</TotalTime>
  <Words>1917</Words>
  <Application>Microsoft Macintosh PowerPoint</Application>
  <PresentationFormat>Custom</PresentationFormat>
  <Paragraphs>336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 Unicode MS</vt:lpstr>
      <vt:lpstr>Calibri</vt:lpstr>
      <vt:lpstr>MS Gothic</vt:lpstr>
      <vt:lpstr>ＭＳ Ｐゴシック</vt:lpstr>
      <vt:lpstr>Times New Roman</vt:lpstr>
      <vt:lpstr>Verdana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 Wiseman</dc:creator>
  <cp:lastModifiedBy>Phil Wiseman</cp:lastModifiedBy>
  <cp:revision>2</cp:revision>
  <cp:lastPrinted>2018-01-01T21:23:29Z</cp:lastPrinted>
  <dcterms:created xsi:type="dcterms:W3CDTF">2018-01-01T21:18:46Z</dcterms:created>
  <dcterms:modified xsi:type="dcterms:W3CDTF">2018-01-06T16:41:10Z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</Properties>
</file>